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charts/chart2.xml" ContentType="application/vnd.openxmlformats-officedocument.drawingml.chart+xml"/>
  <Override PartName="/ppt/notesSlides/notesSlide12.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2dedfda33ec349b8" /><Relationship Type="http://schemas.openxmlformats.org/officeDocument/2006/relationships/extended-properties" Target="/docProps/app.xml" Id="R13cf94063a534a23" /><Relationship Type="http://schemas.openxmlformats.org/officeDocument/2006/relationships/officeDocument" Target="/ppt/presentation.xml" Id="R3315d4daf1e44f11" /></Relationships>
</file>

<file path=ppt/presentation.xml><?xml version="1.0" encoding="utf-8"?>
<p:presentation xmlns:p="http://schemas.openxmlformats.org/presentationml/2006/main">
  <p:sldMasterIdLst>
    <p:sldMasterId xmlns:r="http://schemas.openxmlformats.org/officeDocument/2006/relationships" id="2147483648" r:id="R5321b2b92d0a44b6"/>
  </p:sldMasterIdLst>
  <p:notesMasterIdLst>
    <p:notesMasterId xmlns:r="http://schemas.openxmlformats.org/officeDocument/2006/relationships" r:id="R68dc946e335344e8"/>
  </p:notesMasterIdLst>
  <p:sldIdLst>
    <p:sldId xmlns:r="http://schemas.openxmlformats.org/officeDocument/2006/relationships" id="256" r:id="R3cefceecb91249ea"/>
    <p:sldId xmlns:r="http://schemas.openxmlformats.org/officeDocument/2006/relationships" id="259" r:id="R2298ef6fd491465d"/>
    <p:sldId xmlns:r="http://schemas.openxmlformats.org/officeDocument/2006/relationships" id="258" r:id="R7bb3c30ebca941b2"/>
    <p:sldId xmlns:r="http://schemas.openxmlformats.org/officeDocument/2006/relationships" id="257" r:id="R1830802584a241c3"/>
    <p:sldId xmlns:r="http://schemas.openxmlformats.org/officeDocument/2006/relationships" id="260" r:id="R8bffbda0cffb45ee"/>
    <p:sldId xmlns:r="http://schemas.openxmlformats.org/officeDocument/2006/relationships" id="262" r:id="R07207175904f48ad"/>
    <p:sldId xmlns:r="http://schemas.openxmlformats.org/officeDocument/2006/relationships" id="265" r:id="Rff6ebf8b072c46e8"/>
    <p:sldId xmlns:r="http://schemas.openxmlformats.org/officeDocument/2006/relationships" id="263" r:id="R5b4d5b407e9d45ec"/>
    <p:sldId xmlns:r="http://schemas.openxmlformats.org/officeDocument/2006/relationships" id="264" r:id="R30115479218846c9"/>
    <p:sldId xmlns:r="http://schemas.openxmlformats.org/officeDocument/2006/relationships" id="266" r:id="R34daa99bf6114cb4"/>
    <p:sldId xmlns:r="http://schemas.openxmlformats.org/officeDocument/2006/relationships" id="267" r:id="Re3f260fe4012402a"/>
    <p:sldId xmlns:r="http://schemas.openxmlformats.org/officeDocument/2006/relationships" id="270" r:id="Re9970f339c024866"/>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Type="http://schemas.openxmlformats.org/officeDocument/2006/relationships/theme" Target="/ppt/theme/theme1.xml" Id="R47d5212b186b4d7f"/><Relationship Type="http://schemas.openxmlformats.org/officeDocument/2006/relationships/slideMaster" Target="/ppt/slideMasters/slideMaster1.xml" Id="R5321b2b92d0a44b6"/><Relationship Type="http://schemas.openxmlformats.org/officeDocument/2006/relationships/notesMaster" Target="/ppt/notesMasters/notesMaster1.xml" Id="R68dc946e335344e8"/><Relationship Type="http://schemas.openxmlformats.org/officeDocument/2006/relationships/presProps" Target="/ppt/presProps.xml" Id="Rc7d2b01d3c2740dd"/><Relationship Type="http://schemas.openxmlformats.org/officeDocument/2006/relationships/tableStyles" Target="/ppt/tableStyles.xml" Id="Rfb2e190fbed54296"/><Relationship Type="http://schemas.openxmlformats.org/officeDocument/2006/relationships/slide" Target="/ppt/slides/slide1.xml" Id="R3cefceecb91249ea"/><Relationship Type="http://schemas.openxmlformats.org/officeDocument/2006/relationships/slide" Target="/ppt/slides/slide4.xml" Id="R1830802584a241c3"/><Relationship Type="http://schemas.openxmlformats.org/officeDocument/2006/relationships/slide" Target="/ppt/slides/slide3.xml" Id="R7bb3c30ebca941b2"/><Relationship Type="http://schemas.openxmlformats.org/officeDocument/2006/relationships/slide" Target="/ppt/slides/slide2.xml" Id="R2298ef6fd491465d"/><Relationship Type="http://schemas.openxmlformats.org/officeDocument/2006/relationships/slide" Target="/ppt/slides/slide5.xml" Id="R8bffbda0cffb45ee"/><Relationship Type="http://schemas.openxmlformats.org/officeDocument/2006/relationships/slide" Target="/ppt/slides/slide6.xml" Id="R07207175904f48ad"/><Relationship Type="http://schemas.openxmlformats.org/officeDocument/2006/relationships/slide" Target="/ppt/slides/slide8.xml" Id="R5b4d5b407e9d45ec"/><Relationship Type="http://schemas.openxmlformats.org/officeDocument/2006/relationships/slide" Target="/ppt/slides/slide9.xml" Id="R30115479218846c9"/><Relationship Type="http://schemas.openxmlformats.org/officeDocument/2006/relationships/slide" Target="/ppt/slides/slide7.xml" Id="Rff6ebf8b072c46e8"/><Relationship Type="http://schemas.openxmlformats.org/officeDocument/2006/relationships/slide" Target="/ppt/slides/slide10.xml" Id="R34daa99bf6114cb4"/><Relationship Type="http://schemas.openxmlformats.org/officeDocument/2006/relationships/slide" Target="/ppt/slides/slide11.xml" Id="Re3f260fe4012402a"/><Relationship Type="http://schemas.openxmlformats.org/officeDocument/2006/relationships/slide" Target="/ppt/slides/slide12.xml" Id="Re9970f339c024866"/></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172813d0934b0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Type="http://schemas.openxmlformats.org/officeDocument/2006/relationships/slide" Target="/ppt/slides/slide1.xml" Id="Rf2c1dc50a3e842ee"/><Relationship Type="http://schemas.openxmlformats.org/officeDocument/2006/relationships/notesMaster" Target="/ppt/notesMasters/notesMaster1.xml" Id="R2bb76d1e78844843"/></Relationships>
</file>

<file path=ppt/notesSlides/_rels/notesSlide2.xml.rels><?xml version='1.0' encoding='UTF-8' standalone='yes'?>
<Relationships xmlns="http://schemas.openxmlformats.org/package/2006/relationships"><Relationship Type="http://schemas.openxmlformats.org/officeDocument/2006/relationships/slide" Target="/ppt/slides/slide2.xml" Id="R51cefbb4a43743ef"/><Relationship Type="http://schemas.openxmlformats.org/officeDocument/2006/relationships/notesMaster" Target="/ppt/notesMasters/notesMaster1.xml" Id="Rcaa7c4b9abcf40c2"/></Relationships>
</file>

<file path=ppt/notesSlides/_rels/notesSlide3.xml.rels><?xml version='1.0' encoding='UTF-8' standalone='yes'?>
<Relationships xmlns="http://schemas.openxmlformats.org/package/2006/relationships"><Relationship Type="http://schemas.openxmlformats.org/officeDocument/2006/relationships/slide" Target="/ppt/slides/slide3.xml" Id="Ra27b6cb43ee54be5"/><Relationship Type="http://schemas.openxmlformats.org/officeDocument/2006/relationships/notesMaster" Target="/ppt/notesMasters/notesMaster1.xml" Id="Ra33501a91af0452b"/></Relationships>
</file>

<file path=ppt/notesSlides/_rels/notesSlide4.xml.rels><?xml version='1.0' encoding='UTF-8' standalone='yes'?>
<Relationships xmlns="http://schemas.openxmlformats.org/package/2006/relationships"><Relationship Type="http://schemas.openxmlformats.org/officeDocument/2006/relationships/slide" Target="/ppt/slides/slide4.xml" Id="R5b1560831a414929"/><Relationship Type="http://schemas.openxmlformats.org/officeDocument/2006/relationships/notesMaster" Target="/ppt/notesMasters/notesMaster1.xml" Id="Rb97195a480974e34"/></Relationships>
</file>

<file path=ppt/notesSlides/_rels/notesSlide5.xml.rels><?xml version='1.0' encoding='UTF-8' standalone='yes'?>
<Relationships xmlns="http://schemas.openxmlformats.org/package/2006/relationships"><Relationship Type="http://schemas.openxmlformats.org/officeDocument/2006/relationships/slide" Target="/ppt/slides/slide5.xml" Id="Red970d345d6c406c"/><Relationship Type="http://schemas.openxmlformats.org/officeDocument/2006/relationships/notesMaster" Target="/ppt/notesMasters/notesMaster1.xml" Id="R5a20790459454ea7"/></Relationships>
</file>

<file path=ppt/notesSlides/_rels/notesSlide6.xml.rels><?xml version='1.0' encoding='UTF-8' standalone='yes'?>
<Relationships xmlns="http://schemas.openxmlformats.org/package/2006/relationships"><Relationship Type="http://schemas.openxmlformats.org/officeDocument/2006/relationships/slide" Target="/ppt/slides/slide6.xml" Id="R7544f3e5a6ef4fd1"/><Relationship Type="http://schemas.openxmlformats.org/officeDocument/2006/relationships/notesMaster" Target="/ppt/notesMasters/notesMaster1.xml" Id="Rf26eb38ac061439c"/></Relationships>
</file>

<file path=ppt/notesSlides/_rels/notesSlide7.xml.rels><?xml version='1.0' encoding='UTF-8' standalone='yes'?>
<Relationships xmlns="http://schemas.openxmlformats.org/package/2006/relationships"><Relationship Type="http://schemas.openxmlformats.org/officeDocument/2006/relationships/slide" Target="/ppt/slides/slide7.xml" Id="R15d0925aec364b16"/><Relationship Type="http://schemas.openxmlformats.org/officeDocument/2006/relationships/notesMaster" Target="/ppt/notesMasters/notesMaster1.xml" Id="R0f71d023d69546b8"/></Relationships>
</file>

<file path=ppt/notesSlides/_rels/notesSlide8.xml.rels><?xml version='1.0' encoding='UTF-8' standalone='yes'?>
<Relationships xmlns="http://schemas.openxmlformats.org/package/2006/relationships"><Relationship Type="http://schemas.openxmlformats.org/officeDocument/2006/relationships/slide" Target="/ppt/slides/slide8.xml" Id="R5c26e9580485478c"/><Relationship Type="http://schemas.openxmlformats.org/officeDocument/2006/relationships/notesMaster" Target="/ppt/notesMasters/notesMaster1.xml" Id="R4031dbc207ba48dc"/></Relationships>
</file>

<file path=ppt/notesSlides/_rels/notesSlide9.xml.rels><?xml version='1.0' encoding='UTF-8' standalone='yes'?>
<Relationships xmlns="http://schemas.openxmlformats.org/package/2006/relationships"><Relationship Type="http://schemas.openxmlformats.org/officeDocument/2006/relationships/slide" Target="/ppt/slides/slide9.xml" Id="R67f365068d8a4024"/><Relationship Type="http://schemas.openxmlformats.org/officeDocument/2006/relationships/notesMaster" Target="/ppt/notesMasters/notesMaster1.xml" Id="R4050506831364258"/></Relationships>
</file>

<file path=ppt/notesSlides/_rels/notesSlide10.xml.rels><?xml version='1.0' encoding='UTF-8' standalone='yes'?>
<Relationships xmlns="http://schemas.openxmlformats.org/package/2006/relationships"><Relationship Type="http://schemas.openxmlformats.org/officeDocument/2006/relationships/slide" Target="/ppt/slides/slide10.xml" Id="R413dd456f5e5468e"/><Relationship Type="http://schemas.openxmlformats.org/officeDocument/2006/relationships/notesMaster" Target="/ppt/notesMasters/notesMaster1.xml" Id="R4038dc7f3d114b32"/></Relationships>
</file>

<file path=ppt/notesSlides/_rels/notesSlide11.xml.rels><?xml version='1.0' encoding='UTF-8' standalone='yes'?>
<Relationships xmlns="http://schemas.openxmlformats.org/package/2006/relationships"><Relationship Type="http://schemas.openxmlformats.org/officeDocument/2006/relationships/slide" Target="/ppt/slides/slide11.xml" Id="R8755a99e1adc4d81"/><Relationship Type="http://schemas.openxmlformats.org/officeDocument/2006/relationships/notesMaster" Target="/ppt/notesMasters/notesMaster1.xml" Id="R06f690b079fc4265"/></Relationships>
</file>

<file path=ppt/notesSlides/_rels/notesSlide12.xml.rels><?xml version='1.0' encoding='UTF-8' standalone='yes'?>
<Relationships xmlns="http://schemas.openxmlformats.org/package/2006/relationships"><Relationship Type="http://schemas.openxmlformats.org/officeDocument/2006/relationships/slide" Target="/ppt/slides/slide12.xml" Id="Rb118a66de7bd4b7f"/><Relationship Type="http://schemas.openxmlformats.org/officeDocument/2006/relationships/notesMaster" Target="/ppt/notesMasters/notesMaster1.xml" Id="Rb257621581054164"/></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SCRIPT</a:t>
            </a:r>
          </a:p>
          <a:p xmlns:a="http://schemas.openxmlformats.org/drawingml/2006/main">
            <a:r>
              <a:t>There are moments when a region has to decide whether it will help build the next industry or mainly buy what others build. We believe physical AI is one of those moments. Switzerland has the research, the engineering culture and an extraordinary generation of young builders. We started Robotics Capital because we work close to those people, and we want more of them to become founders. Our ambition is straightforward: give promising robotics teams their first serious backing, help them build companies here, and give our investors a meaningful stake in what they create.</a:t>
            </a:r>
          </a:p>
          <a:p xmlns:a="http://schemas.openxmlformats.org/drawingml/2006/main">
            <a:r>
              <a:t/>
            </a:r>
          </a:p>
          <a:p xmlns:a="http://schemas.openxmlformats.org/drawingml/2006/main">
            <a:r>
              <a:t>SOURCES</a:t>
            </a:r>
          </a:p>
          <a:p xmlns:a="http://schemas.openxmlformats.org/drawingml/2006/main">
            <a:r>
              <a:t>Fund facts supplied by Robotics Capital AG. Website artwork and brand: https://roboticscapital.ch. European competitiveness context: https://commission.europa.eu/topics/competitiveness/draghi-report_en.</a:t>
            </a:r>
          </a:p>
          <a:p xmlns:a="http://schemas.openxmlformats.org/drawingml/2006/main">
            <a:r>
              <a:t/>
            </a:r>
          </a:p>
          <a:p xmlns:a="http://schemas.openxmlformats.org/drawingml/2006/main">
            <a:r>
              <a:t>INVESTMENT CONTEXT</a:t>
            </a:r>
          </a:p>
          <a:p xmlns:a="http://schemas.openxmlformats.org/drawingml/2006/main">
            <a:r>
              <a:t>The cover expresses the manager’s investment thesis and ambition. It does not assert a deadline after which European innovation becomes impossible. Conceptual artwork is not a portfolio product. Indicative; final terms subject to counsel, LPA, tax and regulatory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Mordor estimates the global robotics market at $88.27 billion in 2026 and forecasts $259.1 billion by 2032. PitchBook data, as reported by Foley, puts 2025 robotics and physical AI venture funding at $27.6 billion across 1,009 deals, about twice the $13.7 billion reported for 2024. Morgan Stanley’s longer-term humanoid scenario reaches $5 trillion by 2050, including the supporting supply chain and services. Our investment case connects this demand to early ownership in teams building commercially useful technology.</a:t>
            </a:r>
          </a:p>
          <a:p xmlns:a="http://schemas.openxmlformats.org/drawingml/2006/main">
            <a:r>
              <a:t/>
            </a:r>
          </a:p>
          <a:p xmlns:a="http://schemas.openxmlformats.org/drawingml/2006/main">
            <a:r>
              <a:t>The market forecast, annual VC financing and 2050 scenario measure different things and must not be summed. Mordor’s current edition updates the screenshot’s 2031 forecast to 2032. Its 19.62% CAGR applies to 2027–2032. Funding growth is about 101%, not 270%. The PitchBook figures were corroborated through Foley; the primary report could not be accessed. Morgan Stanley expects humanoid adoption to accelerate in the late 2030s. This is context for the thesis, not a forecast of CHRF1 performance.</a:t>
            </a:r>
          </a:p>
          <a:p xmlns:a="http://schemas.openxmlformats.org/drawingml/2006/main">
            <a:r>
              <a:t/>
            </a:r>
          </a:p>
          <a:p xmlns:a="http://schemas.openxmlformats.org/drawingml/2006/main">
            <a:r>
              <a:t>Mordor market estimates: https://www.mordorintelligence.com/industry-reports/robotics-market</a:t>
            </a:r>
          </a:p>
          <a:p xmlns:a="http://schemas.openxmlformats.org/drawingml/2006/main">
            <a:r>
              <a:t>Funding figures and underlying report citation: https://www.foley.com/insights/publications/2026/09/can-patent-filings-help-physical-ai-companies-raise-capital/</a:t>
            </a:r>
          </a:p>
          <a:p xmlns:a="http://schemas.openxmlformats.org/drawingml/2006/main">
            <a:r>
              <a:t>Morgan Stanley humanoid scenario: https://www.morganstanley.com/insights/articles/humanoid-robot-market-5-trillion-by-2050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SCRIPT</a:t>
            </a:r>
          </a:p>
          <a:p xmlns:a="http://schemas.openxmlformats.org/drawingml/2006/main">
            <a:r>
              <a:t>Robotics already operates at commercial scale. At the end of 2025, factories used five million industrial robots, while annual professional service robot shipments were nearly 250,000. Industrial installations grew 11% and professional service shipments grew 24% in 2025. These are observed deployment measures, not a speculative addressable-market estimate. Our investment inference is that growing deployment can create demand for the systems, intelligence and components that make robots useful. Each company must still prove a customer need and credible economics.</a:t>
            </a:r>
          </a:p>
          <a:p xmlns:a="http://schemas.openxmlformats.org/drawingml/2006/main">
            <a:r>
              <a:t/>
            </a:r>
          </a:p>
          <a:p xmlns:a="http://schemas.openxmlformats.org/drawingml/2006/main">
            <a:r>
              <a:t>SOURCES</a:t>
            </a:r>
          </a:p>
          <a:p xmlns:a="http://schemas.openxmlformats.org/drawingml/2006/main">
            <a:r>
              <a:t>IFR World Robotics 2026 industrial release, 24 September 2026: https://ifr.org/ifr-press-releases/news/five-million-robots-now-operate-in-factories-globally</a:t>
            </a:r>
          </a:p>
          <a:p xmlns:a="http://schemas.openxmlformats.org/drawingml/2006/main">
            <a:r>
              <a:t>IFR World Robotics 2026 service release, 30 September 2026: https://ifr.org/ifr-press-releases/news/global-sales-of-professional-service-robots-surge-24-percent</a:t>
            </a:r>
          </a:p>
          <a:p xmlns:a="http://schemas.openxmlformats.org/drawingml/2006/main">
            <a:r>
              <a:t/>
            </a:r>
          </a:p>
          <a:p xmlns:a="http://schemas.openxmlformats.org/drawingml/2006/main">
            <a:r>
              <a:t>DEFINITIONS AND LIMITS</a:t>
            </a:r>
          </a:p>
          <a:p xmlns:a="http://schemas.openxmlformats.org/drawingml/2006/main">
            <a:r>
              <a:t>5M is an installed stock at year-end; approximately 250K is annual shipments. The 11% figure measures industrial installations, not growth in the stock; the 24% figure measures professional service robot shipments. These global markets extend well beyond humanoids. Industry adoption is not proof of a CHRF1 portfolio company's product-market fit, returns or investment access. Humanoid commercial use remains early and faces technical and economic constraints.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Switzerland offers an established route from research to company creation. ETH recognised 661 ventures through 2025, including 46 new ventures that year. ETH Ventures raised CHF 540 million across 41 financing rounds in 2025. The ecosystem has also produced 79 acquisitions or mergers. Its 2024 report recorded 93% survival five years after founding. Commercial examples include Wingtra’s reach across more than 1,500 organisations and Verity’s deployment of over 250 drones at 73 IKEA locations. Swiss investors provide a smaller share of funding as rounds grow: 36% in rounds below $15 million, 18% in $15–100 million rounds, and 12% above $100 million. Our strategy is to build an ownership position at formation and help founders prepare for the capital and customers that enable them to scale.</a:t>
            </a:r>
          </a:p>
          <a:p xmlns:a="http://schemas.openxmlformats.org/drawingml/2006/main">
            <a:r>
              <a:t/>
            </a:r>
          </a:p>
          <a:p xmlns:a="http://schemas.openxmlformats.org/drawingml/2006/main">
            <a:r>
              <a:t>The 661 ventures and 79 acquisitions or mergers are cumulative through 2025. The 46 new ventures, CHF 540 million and 41 financing rounds refer to 2025. These ETH figures cover all sectors. The 93% measure is five-year survival reported in 2024, not the share of all historical ventures active today. Swiss funding shares measure the origin of invested capital, not ownership or company relocation. These are ecosystem examples, not CHRF1 performance or guaranteed deal flow.</a:t>
            </a:r>
          </a:p>
          <a:p xmlns:a="http://schemas.openxmlformats.org/drawingml/2006/main">
            <a:r>
              <a:t/>
            </a:r>
          </a:p>
          <a:p xmlns:a="http://schemas.openxmlformats.org/drawingml/2006/main">
            <a:r>
              <a:t>ETH Ventures Report 2025, pp. 6, 7, 12, 16 and 18. ETH Spin-off Report 2024, editorial. Swiss Deep Tech Report 2026, p. 16: funding period 2024–2026, data as of 29 May 2026. Wingtra website, accessed 27 October 2026. Ingka Group, 16 August 2024.</a:t>
            </a:r>
          </a:p>
          <a:p xmlns:a="http://schemas.openxmlformats.org/drawingml/2006/main">
            <a:r>
              <a:t/>
            </a:r>
          </a:p>
          <a:p xmlns:a="http://schemas.openxmlformats.org/drawingml/2006/main">
            <a:r>
              <a:t>ETH Ventures Report 2025: https://ethz.ch/content/dam/ethz/associates/entrepreneurship-dam/documents/ETH_Ventures_Report_2025.pdf</a:t>
            </a:r>
          </a:p>
          <a:p xmlns:a="http://schemas.openxmlformats.org/drawingml/2006/main">
            <a:r>
              <a:t>ETH Spin-off Report 2024: https://ethz.ch/content/dam/ethz/main/industry/entrepreneurship/ETH-spin-offs/dokumente/ETH%20Spin-off%20Report%202024.pdf</a:t>
            </a:r>
          </a:p>
          <a:p xmlns:a="http://schemas.openxmlformats.org/drawingml/2006/main">
            <a:r>
              <a:t>Wingtra commercial reach: https://wingtra.com/</a:t>
            </a:r>
          </a:p>
          <a:p xmlns:a="http://schemas.openxmlformats.org/drawingml/2006/main">
            <a:r>
              <a:t>IKEA / Verity deployment: https://www.ingka.com/newsroom/ikea-is-elevating-human-ai-powered-drone-collaboration/?trk=article-ssr-frontend-pulse_little-text-block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Gravis Robotics raised $200 million in a Series A from SoftBank at a $1 billion valuation. TAR announced a $120 million Series A led by Spark Capital to expand off-grid power systems for AI data centres, combining generation, storage and controls. Amazon acquired RIVR Robotics, adding autonomous doorstep-delivery technology. The acquisitions below show the broader strategic-buyer history of the ETH ecosystem, including ABB, Oxford Instruments, Q-SYS, NVIDIA, Magic Leap, GoPro, Husqvarna and Qualcomm.</a:t>
            </a:r>
          </a:p>
          <a:p xmlns:a="http://schemas.openxmlformats.org/drawingml/2006/main">
            <a:r>
              <a:t/>
            </a:r>
          </a:p>
          <a:p xmlns:a="http://schemas.openxmlformats.org/drawingml/2006/main">
            <a:r>
              <a:t>Gravis and TAR figures are US dollars and describe financing rounds, not exits. Gravis’s $1 billion post-money valuation is reported by Inc. and cited by ETH Zurich. TAR is a US-based AI power-infrastructure company, presented as a broader physical-technology example, not as an ETH spin-off. RIVR’s acquisition price was not disclosed. The lower tables contain selected ETH ecosystem acquisitions. Dacuda refers only to its 3D division. These examples do not imply Robotics Capital ownership, investment returns or exclusive access.</a:t>
            </a:r>
          </a:p>
          <a:p xmlns:a="http://schemas.openxmlformats.org/drawingml/2006/main">
            <a:r>
              <a:t/>
            </a:r>
          </a:p>
          <a:p xmlns:a="http://schemas.openxmlformats.org/drawingml/2006/main">
            <a:r>
              <a:t>Gravis Robotics, 17 August 2026. ETH Zurich, 18 August 2026, citing Inc. for the valuation. Cleary Gottlieb, 4 September 2026, confirms completion of SoftBank’s investment. TAR company website and September 2026 financing announcement. ETH Zurich and acquirer announcements for the acquisition history.</a:t>
            </a:r>
          </a:p>
          <a:p xmlns:a="http://schemas.openxmlformats.org/drawingml/2006/main">
            <a:r>
              <a:t/>
            </a:r>
          </a:p>
          <a:p xmlns:a="http://schemas.openxmlformats.org/drawingml/2006/main">
            <a:r>
              <a:t>Gravis $200M Series A announcement: https://www.gravisrobotics.com/series-a</a:t>
            </a:r>
          </a:p>
          <a:p xmlns:a="http://schemas.openxmlformats.org/drawingml/2006/main">
            <a:r>
              <a:t>SoftBank transaction completion: https://www.clearygottlieb.com/news-and-insights/news-listing/softbank-completes-series-a-investment-in-gravis-robotics</a:t>
            </a:r>
          </a:p>
          <a:p xmlns:a="http://schemas.openxmlformats.org/drawingml/2006/main">
            <a:r>
              <a:t>Gravis $1B valuation / ETH Zurich: https://ethz.ch/en/news-and-events/eth-news/news/2026/08/200-million-for-autonomous-excavators.html</a:t>
            </a:r>
          </a:p>
          <a:p xmlns:a="http://schemas.openxmlformats.org/drawingml/2006/main">
            <a:r>
              <a:t>TAR $120M Series A / company announcement: https://www.tar.com/</a:t>
            </a:r>
          </a:p>
          <a:p xmlns:a="http://schemas.openxmlformats.org/drawingml/2006/main">
            <a:r>
              <a:t>RIVR / Amazon: https://ethz.ch/en/news-and-events/eth-news/eth-zurich-in-the-media/in-the-media-2026/in-the-media-january---april-2026.html</a:t>
            </a:r>
          </a:p>
          <a:p xmlns:a="http://schemas.openxmlformats.org/drawingml/2006/main">
            <a:r>
              <a:t>Sevensense / ABB: https://new.abb.com/news/detail/111398/abb-acquires-sevensense-expanding-leadership-in-next-generation-ai-enabled-mobile-robotics</a:t>
            </a:r>
          </a:p>
          <a:p xmlns:a="http://schemas.openxmlformats.org/drawingml/2006/main">
            <a:r>
              <a:t>FemtoTools / Oxford Instruments: https://www.oxinst.com/news/acquisition-of-femtotools-ag-now-complete/?sbms=raman</a:t>
            </a:r>
          </a:p>
          <a:p xmlns:a="http://schemas.openxmlformats.org/drawingml/2006/main">
            <a:r>
              <a:t>Seervision / Q-SYS: https://www.qsys.com/resources/news/detail/q-sys-completes-acquisition-of-seervision/</a:t>
            </a:r>
          </a:p>
          <a:p xmlns:a="http://schemas.openxmlformats.org/drawingml/2006/main">
            <a:r>
              <a:t>Animatico / NVIDIA: https://inf.ethz.ch/news-and-events/spotlights/infk-news-channel/2023/02/roveri-interview.html</a:t>
            </a:r>
          </a:p>
          <a:p xmlns:a="http://schemas.openxmlformats.org/drawingml/2006/main">
            <a:r>
              <a:t>Dacuda 3D division / Magic Leap: https://entrepreneurship.ethz.ch/startup-stories/explore-startup-portraits-and-success-stories/spinoff/exits/dacuda.html</a:t>
            </a:r>
          </a:p>
          <a:p xmlns:a="http://schemas.openxmlformats.org/drawingml/2006/main">
            <a:r>
              <a:t>Skybotix / GoPro: https://entrepreneurship.ethz.ch/startup-stories/explore-startup-portraits-and-success-stories/spinoff/exits/skybotix.html</a:t>
            </a:r>
          </a:p>
          <a:p xmlns:a="http://schemas.openxmlformats.org/drawingml/2006/main">
            <a:r>
              <a:t>Koubachi / Husqvarna: https://entrepreneurship.ethz.ch/startup-stories/explore-startup-portraits-and-success-stories/spinoff/exits/koubachi.html</a:t>
            </a:r>
          </a:p>
          <a:p xmlns:a="http://schemas.openxmlformats.org/drawingml/2006/main">
            <a:r>
              <a:t>Kooaba / Qualcomm: https://entrepreneurship.ethz.ch/startup-stories/explore-startup-portraits-and-success-stories/exits/kooaba.html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SCRIPT</a:t>
            </a:r>
          </a:p>
          <a:p xmlns:a="http://schemas.openxmlformats.org/drawingml/2006/main">
            <a:r>
              <a:t>Before someone has a polished pitch deck, they have a problem they cannot stop thinking about. In the Hangar, we meet people at that stage. You learn a lot from watching a team work: who keeps going when the demo fails, who listens, who can turn an ambitious idea into something that works. Those observations do not replace diligence. They give us a better starting point for it. The club is where relationships begin. The fund is where we make an independent investment decision and take responsibility for helping a company progress.</a:t>
            </a:r>
          </a:p>
          <a:p xmlns:a="http://schemas.openxmlformats.org/drawingml/2006/main">
            <a:r>
              <a:t/>
            </a:r>
          </a:p>
          <a:p xmlns:a="http://schemas.openxmlformats.org/drawingml/2006/main">
            <a:r>
              <a:t>SOURCES</a:t>
            </a:r>
          </a:p>
          <a:p xmlns:a="http://schemas.openxmlformats.org/drawingml/2006/main">
            <a:r>
              <a:t>User-supplied ETHRC community and GP roles. Supplied photograph DSC00178.jpeg. Swiss Deep Tech Report 2026, p. 13, profiles ETHRC as a robotics community initiative.</a:t>
            </a:r>
          </a:p>
          <a:p xmlns:a="http://schemas.openxmlformats.org/drawingml/2006/main">
            <a:r>
              <a:t/>
            </a:r>
          </a:p>
          <a:p xmlns:a="http://schemas.openxmlformats.org/drawingml/2006/main">
            <a:r>
              <a:t>INVESTMENT CONTEXT</a:t>
            </a:r>
          </a:p>
          <a:p xmlns:a="http://schemas.openxmlformats.org/drawingml/2006/main">
            <a:r>
              <a:t>The photo shows an ETHRC demonstration, not a Theseus product or an identified founding GP group. No exclusive access, private pipeline count, university endorsement or automatic right to invest is claimed.</a:t>
            </a:r>
          </a:p>
          <a:p xmlns:a="http://schemas.openxmlformats.org/drawingml/2006/main">
            <a:r>
              <a:t/>
            </a:r>
          </a:p>
          <a:p xmlns:a="http://schemas.openxmlformats.org/drawingml/2006/main">
            <a:r>
              <a:t>MEMBERSHIP CONTEXT</a:t>
            </a:r>
          </a:p>
          <a:p xmlns:a="http://schemas.openxmlformats.org/drawingml/2006/main">
            <a:r>
              <a:t>The 350+ member count is supplied by the manager for the ETH Robotics Club. It describes a community, not a guaranteed investment pipeline. Relationships are non-exclusive.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SCRIPT</a:t>
            </a:r>
          </a:p>
          <a:p xmlns:a="http://schemas.openxmlformats.org/drawingml/2006/main">
            <a:r>
              <a:t>Theseus makes the strategy tangible. The team is working on autonomous grocery shelf restocking, a clear operational problem in a large, familiar industry. We wrote our first Robotics Capital cheque. One week later, they were accepted into Y Combinator, according to the chronology we have reported. We are proud to have backed them early. The real work now is turning that opportunity into a product customers want. That is the sort of company-building journey this fund is designed to support.</a:t>
            </a:r>
          </a:p>
          <a:p xmlns:a="http://schemas.openxmlformats.org/drawingml/2006/main">
            <a:r>
              <a:t/>
            </a:r>
          </a:p>
          <a:p xmlns:a="http://schemas.openxmlformats.org/drawingml/2006/main">
            <a:r>
              <a:t>SOURCES</a:t>
            </a:r>
          </a:p>
          <a:p xmlns:a="http://schemas.openxmlformats.org/drawingml/2006/main">
            <a:r>
              <a:t>Manager-supplied Theseus investment and YC chronology. No public claim is based on the unrelated US defense company also called Theseus. The supplied mandate workbook’s separate CHF 32K Founderful Campus investment is not the Robotics Capital cheque.</a:t>
            </a:r>
          </a:p>
          <a:p xmlns:a="http://schemas.openxmlformats.org/drawingml/2006/main">
            <a:r>
              <a:t/>
            </a:r>
          </a:p>
          <a:p xmlns:a="http://schemas.openxmlformats.org/drawingml/2006/main">
            <a:r>
              <a:t>INVESTMENT CONTEXT</a:t>
            </a:r>
          </a:p>
          <a:p xmlns:a="http://schemas.openxmlformats.org/drawingml/2006/main">
            <a:r>
              <a:t>The legal holder, executed instrument, settlement evidence, admission letter and batch should be available for diligence. The Robotics Capital investment precedes CHRF1 first close. Any allocation into the new fund remains subject to documented warehouse rules and approvals. No entry ownership or markup is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CHF 100,000 is designed to answer the questions that make a young robotics company financeable: does the technology work, does the company own its IP, is there credible customer demand, and is the next financing plan clear? We support incorporation, commercial preparation and relevant introductions alongside the capital. The working CHF 10 million fund construction allocates CHF 5 million to initial investments, CHF 3 million to selected follow-ons, CHF 1.5 million to lifetime fees and CHF 0.5 million to expenses. That supports approximately 50 first CHF 100,000 investments over roughly four years. The follow-on reserve lets us invest more after the technical and commercial evidence improves.</a:t>
            </a:r>
          </a:p>
          <a:p xmlns:a="http://schemas.openxmlformats.org/drawingml/2006/main">
            <a:r>
              <a:t/>
            </a:r>
          </a:p>
          <a:p xmlns:a="http://schemas.openxmlformats.org/drawingml/2006/main">
            <a:r>
              <a:t>The first cheque is intended to finance technical and commercial validation, not a manufacturing facility. Milestones vary by company and pre-incorporation investments require appropriate legal and IP arrangements. The working case of 50 initial investments is illustrative. The supplied materials also contain a 25-company alternative, so final portfolio size remains open. CHF 1.5M lifetime fees requires a declining fee base or step-down; a flat 2% over ten years on CHF 10M would cost CHF 2M before expenses. Follow-on investments require independent diligence and approval.</a:t>
            </a:r>
          </a:p>
          <a:p xmlns:a="http://schemas.openxmlformats.org/drawingml/2006/main">
            <a:r>
              <a:t/>
            </a:r>
          </a:p>
          <a:p xmlns:a="http://schemas.openxmlformats.org/drawingml/2006/main">
            <a:r>
              <a:t>Robotics Capital strategy and working fund construction: CHF 5M initial investments, CHF 3M follow-ons, CHF 1.5M lifetime fees and CHF 0.5M expenses, totalling CHF 10M. Initial ticket target CHF 100K.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SCRIPT</a:t>
            </a:r>
          </a:p>
          <a:p xmlns:a="http://schemas.openxmlformats.org/drawingml/2006/main">
            <a:r>
              <a:t>The next step is to make this pathway repeatable. The manager-reported HACK2027 partnership with START Global fast-tracks three winning teams into START Forge. We can get to know the teams, make independent investment decisions and support the work required to become ready for seed. Around that pathway is a real technology and industrial community. Our job is to turn relevant relationships into useful introductions, technical support and customer conversations for individual founders. Every entitlement still depends on the relevant agreement.</a:t>
            </a:r>
          </a:p>
          <a:p xmlns:a="http://schemas.openxmlformats.org/drawingml/2006/main">
            <a:r>
              <a:t/>
            </a:r>
          </a:p>
          <a:p xmlns:a="http://schemas.openxmlformats.org/drawingml/2006/main">
            <a:r>
              <a:t>SOURCES</a:t>
            </a:r>
          </a:p>
          <a:p xmlns:a="http://schemas.openxmlformats.org/drawingml/2006/main">
            <a:r>
              <a:t>User-supplied HACK2027 partnership and three-team fast-track arrangement. Original ETHRC Partner List.png. Public programme: https://www.startglobal.org/start-forge. ABB relationship separately supplied by the manager.</a:t>
            </a:r>
          </a:p>
          <a:p xmlns:a="http://schemas.openxmlformats.org/drawingml/2006/main">
            <a:r>
              <a:t/>
            </a:r>
          </a:p>
          <a:p xmlns:a="http://schemas.openxmlformats.org/drawingml/2006/main">
            <a:r>
              <a:t>INVESTMENT CONTEXT</a:t>
            </a:r>
          </a:p>
          <a:p xmlns:a="http://schemas.openxmlformats.org/drawingml/2006/main">
            <a:r>
              <a:t>The draft describes a three-month 2027 programme, while the current public START Forge page describes four weeks. Programme duration and contractual entitlements require reconciliation. The slide intentionally states no duration or exclusivity. ETHRC relationships do not automatically confer fund or portfolio access.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SCRIPT</a:t>
            </a:r>
          </a:p>
          <a:p xmlns:a="http://schemas.openxmlformats.org/drawingml/2006/main">
            <a:r>
              <a:t>There are three of us, with different jobs to do. Declan is closest to the technical community and the teams emerging from it. Erik connects that community to industry and commercial opportunities. Mark brings financial and operational discipline to the investment process. We have built relationships that make this strategy possible, and we know proximity alone is not enough. For CHRF1, our proposed process pairs technical and customer diligence with written investment decisions, conflict management and consistent LP reporting.</a:t>
            </a:r>
          </a:p>
          <a:p xmlns:a="http://schemas.openxmlformats.org/drawingml/2006/main">
            <a:r>
              <a:t/>
            </a:r>
          </a:p>
          <a:p xmlns:a="http://schemas.openxmlformats.org/drawingml/2006/main">
            <a:r>
              <a:t>SOURCES</a:t>
            </a:r>
          </a:p>
          <a:p xmlns:a="http://schemas.openxmlformats.org/drawingml/2006/main">
            <a:r>
              <a:t>https://roboticscapital.ch. Manager-supplied biographies and current founder roles. Draft_01.pdf, team section. Supplied investment schedule, Founderful Campus cohort.</a:t>
            </a:r>
          </a:p>
          <a:p xmlns:a="http://schemas.openxmlformats.org/drawingml/2006/main">
            <a:r>
              <a:t/>
            </a:r>
          </a:p>
          <a:p xmlns:a="http://schemas.openxmlformats.org/drawingml/2006/main">
            <a:r>
              <a:t>INVESTMENT CONTEXT</a:t>
            </a:r>
          </a:p>
          <a:p xmlns:a="http://schemas.openxmlformats.org/drawingml/2006/main">
            <a:r>
              <a:t>The draft’s unnamed venture partner, independent IC appointments and four-year presidency commitment are not treated as completed appointments or signed commitments. Proposed controls: technical expert input, customer evidence, legal/IP review, written IC approval, conflict recusals and documented allocations. Named advisors should be shown only once appointed. No claim of previous full-cycle robotics company scaling by all founding GPs.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SCRIPT</a:t>
            </a:r>
          </a:p>
          <a:p xmlns:a="http://schemas.openxmlformats.org/drawingml/2006/main">
            <a:r>
              <a:t>Our discretionary mandate has a manager-reported IRR of 20%, based on the current portfolio valuation. That experience includes both capital returned and value still held. The earlier schedule shown alongside it records CHF 4.81 million invested, CHF 2.20 million realized and CHF 7.59 million remaining. Those figures are a historical snapshot and are not the valuation inputs behind the updated IRR. Our prior mandate experience remains separate from CHRF1. We bring that experience to a new fund focused on founders at the beginning of their journey.</a:t>
            </a:r>
          </a:p>
          <a:p xmlns:a="http://schemas.openxmlformats.org/drawingml/2006/main">
            <a:r>
              <a:t/>
            </a:r>
          </a:p>
          <a:p xmlns:a="http://schemas.openxmlformats.org/drawingml/2006/main">
            <a:r>
              <a:t>SOURCES</a:t>
            </a:r>
          </a:p>
          <a:p xmlns:a="http://schemas.openxmlformats.org/drawingml/2006/main">
            <a:r>
              <a:t>IRR: Erik Pfister, manager update in this conversation on 2 October 2026, stating that the current portfolio market value creates a 20% IRR and that the supplied spreadsheet is not updated. Earlier CHF figures and selected multiples: supplied Robotics Capital Pre-Raise Discretionary Mandate Portfolio.xlsx, Sheet1, rows 6 to 16.</a:t>
            </a:r>
          </a:p>
          <a:p xmlns:a="http://schemas.openxmlformats.org/drawingml/2006/main">
            <a:r>
              <a:t/>
            </a:r>
          </a:p>
          <a:p xmlns:a="http://schemas.openxmlformats.org/drawingml/2006/main">
            <a:r>
              <a:t>INVESTMENT CONTEXT</a:t>
            </a:r>
          </a:p>
          <a:p xmlns:a="http://schemas.openxmlformats.org/drawingml/2006/main">
            <a:r>
              <a:t>20% IRR is manager-reported, based on current portfolio value including unrealized holdings. The cash-flow calculation, gross/net basis and precise valuation measurement date were not supplied. 2 October 2026 is the date of the manager update, not an independently established valuation date. The IRR has not been independently calculated or verified. The older schedule records cost CHF 4,807,892, realized CHF 2,199,354 and remaining value CHF 7,592,961, yielding 2.0367169x value/cost. It is an earlier snapshot and cannot reconcile the updated IRR. The selected company multiples and full 11-position table also refer to that earlier schedule. Prior discretionary mandate results are not CHRF1 performance. Mandate vintages do not imply personal selection by each GP throughout that period.</a:t>
            </a:r>
          </a:p>
          <a:p xmlns:a="http://schemas.openxmlformats.org/drawingml/2006/main">
            <a:r>
              <a:t/>
            </a:r>
          </a:p>
          <a:p xmlns:a="http://schemas.openxmlformats.org/drawingml/2006/main">
            <a:r>
              <a:t>INVESTOR REVIEW</a:t>
            </a:r>
          </a:p>
          <a:p xmlns:a="http://schemas.openxmlformats.org/drawingml/2006/main">
            <a:r>
              <a:t>The main figure now leads with realized proceeds in the supplied historical schedule. The 20% IRR remains explicitly manager-reported and separate. Before investor circulation, obtain dated cash flows, the valuation policy and measurement date, and a clear gross/net and fee basis. Do not claim a benchmark ranking or that historical results are CHRF1 performance.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 SCRIPT</a:t>
            </a:r>
          </a:p>
          <a:p xmlns:a="http://schemas.openxmlformats.org/drawingml/2006/main">
            <a:r>
              <a:t>What gives us confidence is the people. We can see the effort, the ingenuity and the ambition already here. We want more of that to become companies with customers, products and lasting value. Europe’s industrial future will depend in part on the founders who choose to build it. Switzerland has an opportunity to help lead. We are raising CHF 10 million, with a target first close in Q4 2026 and a CHF 250,000 minimum direct commitment. We invite you to meet the team, review the fund with us and become one of its first investors.</a:t>
            </a:r>
          </a:p>
          <a:p xmlns:a="http://schemas.openxmlformats.org/drawingml/2006/main">
            <a:r>
              <a:t/>
            </a:r>
          </a:p>
          <a:p xmlns:a="http://schemas.openxmlformats.org/drawingml/2006/main">
            <a:r>
              <a:t>SOURCES</a:t>
            </a:r>
          </a:p>
          <a:p xmlns:a="http://schemas.openxmlformats.org/drawingml/2006/main">
            <a:r>
              <a:t>Manager-supplied fund terms. Supplied HACK2026 awards photograph DSC00230.jpeg. https://roboticscapital.ch.</a:t>
            </a:r>
          </a:p>
          <a:p xmlns:a="http://schemas.openxmlformats.org/drawingml/2006/main">
            <a:r>
              <a:t/>
            </a:r>
          </a:p>
          <a:p xmlns:a="http://schemas.openxmlformats.org/drawingml/2006/main">
            <a:r>
              <a:t>INVESTMENT CONTEXT</a:t>
            </a:r>
          </a:p>
          <a:p xmlns:a="http://schemas.openxmlformats.org/drawingml/2006/main">
            <a:r>
              <a:t>Target investors: Swiss family offices, corporate strategics, ETH/HSG alumni, angels through a pooled feeder and patient mission-aligned capital. A feeder is subject to its own legal, tax and operational structure. GP commitment CHF 100K assumed included in target commitments. 8% preferred return applies only if included in the final LPA. No urgency based on invented allocations or deadline scarcity.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b5cbf344bd46c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4b98706ec754714" /><Relationship Type="http://schemas.openxmlformats.org/officeDocument/2006/relationships/slideLayout" Target="/ppt/slideLayouts/slideLayout1.xml" Id="R1090143f3b94487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090143f3b94487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a8aecc525b8d442b"/><Relationship Type="http://schemas.openxmlformats.org/officeDocument/2006/relationships/image" Target="/ppt/media/image.png" Id="R02d7da8a9d77401f"/><Relationship Type="http://schemas.openxmlformats.org/officeDocument/2006/relationships/notesSlide" Target="/ppt/notesSlides/notesSlide1.xml" Id="R63b0dee624274f81"/></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c762880fb38c4f03"/><Relationship Type="http://schemas.openxmlformats.org/officeDocument/2006/relationships/notesSlide" Target="/ppt/notesSlides/notesSlide2.xml" Id="R19233c707f924bbd"/></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100f0446a5e64cfa"/><Relationship Type="http://schemas.openxmlformats.org/officeDocument/2006/relationships/image" Target="/ppt/media/image.jpeg" Id="R0a20d8e4003d48fb"/><Relationship Type="http://schemas.openxmlformats.org/officeDocument/2006/relationships/notesSlide" Target="/ppt/notesSlides/notesSlide3.xml" Id="R1287a1e7942e4fc2"/></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47a6fcff75714f33"/><Relationship Type="http://schemas.openxmlformats.org/officeDocument/2006/relationships/notesSlide" Target="/ppt/notesSlides/notesSlide4.xml" Id="Rd7dcf620a29b4d85"/></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516a855a6f894eb0"/><Relationship Type="http://schemas.openxmlformats.org/officeDocument/2006/relationships/notesSlide" Target="/ppt/notesSlides/notesSlide5.xml" Id="Radba0f74aa024495"/></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ed2c9e0b400f468b"/><Relationship Type="http://schemas.openxmlformats.org/officeDocument/2006/relationships/image" Target="/ppt/media/image2.jpeg" Id="R707be748b0894ce3"/><Relationship Type="http://schemas.openxmlformats.org/officeDocument/2006/relationships/notesSlide" Target="/ppt/notesSlides/notesSlide6.xml" Id="R231951e143034cf5"/></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897dc3db4e614538"/><Relationship Type="http://schemas.openxmlformats.org/officeDocument/2006/relationships/image" Target="/ppt/media/theseus-team-ccfb0918acae.jpeg" Id="R4a1a098166e7492d"/><Relationship Type="http://schemas.openxmlformats.org/officeDocument/2006/relationships/notesSlide" Target="/ppt/notesSlides/notesSlide7.xml" Id="R5fbd763b3c004b8f"/></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2318c7fd75b5406d"/><Relationship Type="http://schemas.openxmlformats.org/officeDocument/2006/relationships/notesSlide" Target="/ppt/notesSlides/notesSlide8.xml" Id="Reabfcdc3e41e4a29"/></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f20b99505279472f"/><Relationship Type="http://schemas.openxmlformats.org/officeDocument/2006/relationships/image" Target="/ppt/media/image3.png" Id="R813249c3837a4f7e"/><Relationship Type="http://schemas.openxmlformats.org/officeDocument/2006/relationships/notesSlide" Target="/ppt/notesSlides/notesSlide9.xml" Id="R660cbaa6f9cf4e4b"/></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77e753c2831e4a02"/><Relationship Type="http://schemas.openxmlformats.org/officeDocument/2006/relationships/notesSlide" Target="/ppt/notesSlides/notesSlide10.xml" Id="Rbe87f15fa37640fd"/></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5bf1a3c61e58461e"/><Relationship Type="http://schemas.openxmlformats.org/officeDocument/2006/relationships/chart" Target="/ppt/slides/charts/chart2.xml" Id="R8fe6764307ad4bbd"/><Relationship Type="http://schemas.openxmlformats.org/officeDocument/2006/relationships/notesSlide" Target="/ppt/notesSlides/notesSlide11.xml" Id="Raaadd4264c20473e"/></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9fdf3eaabc2f4415"/><Relationship Type="http://schemas.openxmlformats.org/officeDocument/2006/relationships/image" Target="/ppt/media/image3.jpeg" Id="Re7b4863ad57d4be9"/><Relationship Type="http://schemas.openxmlformats.org/officeDocument/2006/relationships/notesSlide" Target="/ppt/notesSlides/notesSlide12.xml" Id="R68dc1e9e5e8a43d8"/></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2.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1725">
                <a:solidFill>
                  <a:srgbClr val="EFEEE9"/>
                </a:solidFill>
                <a:latin typeface="Nimbus Sans"/>
                <a:ea typeface="Nimbus Sans"/>
                <a:cs typeface="Nimbus Sans"/>
              </a:rPr>
              <a:t>Earlier portfolio snapshot (CHF M)</a:t>
            </a:r>
          </a:p>
        </c:rich>
      </c:tx>
      <c:overlay val="0"/>
      <c:txPr>
        <a:bodyPr xmlns:a="http://schemas.openxmlformats.org/drawingml/2006/main" anchorCtr="1"/>
        <a:lstStyle xmlns:a="http://schemas.openxmlformats.org/drawingml/2006/main"/>
        <a:p xmlns:a="http://schemas.openxmlformats.org/drawingml/2006/main">
          <a:pPr>
            <a:defRPr sz="1725">
              <a:solidFill>
                <a:srgbClr val="EFEEE9"/>
              </a:solidFill>
              <a:latin typeface="Nimbus Sans"/>
              <a:ea typeface="Nimbus Sans"/>
              <a:cs typeface="Nimbus Sans"/>
            </a:defRPr>
          </a:pPr>
        </a:p>
      </c:txPr>
    </c:title>
    <c:plotArea>
      <c:barChart>
        <c:barDir val="bar"/>
        <c:grouping val="stacked"/>
        <c:varyColors val="0"/>
        <c:ser>
          <c:idx val="0"/>
          <c:order val="0"/>
          <c:tx>
            <c:v>Realized</c:v>
          </c:tx>
          <c:spPr>
            <a:solidFill xmlns:a="http://schemas.openxmlformats.org/drawingml/2006/main">
              <a:srgbClr val="E1A34E"/>
            </a:solidFill>
          </c:spPr>
          <c:cat>
            <c:strRef>
              <c:f>'Chart Data'!$A$2:$A$2</c:f>
              <c:strCache>
                <c:ptCount val="1"/>
                <c:pt idx="0">
                  <c:v>Value</c:v>
                </c:pt>
              </c:strCache>
            </c:strRef>
          </c:cat>
          <c:val>
            <c:numRef>
              <c:f>'Chart Data'!$B$2:$B$2</c:f>
              <c:numCache>
                <c:formatCode>0.00</c:formatCode>
                <c:ptCount val="1"/>
                <c:pt idx="0">
                  <c:v>2.199354</c:v>
                </c:pt>
              </c:numCache>
            </c:numRef>
          </c:val>
        </c:ser>
        <c:ser>
          <c:idx val="1"/>
          <c:order val="1"/>
          <c:tx>
            <c:v>Remaining</c:v>
          </c:tx>
          <c:spPr>
            <a:solidFill xmlns:a="http://schemas.openxmlformats.org/drawingml/2006/main">
              <a:srgbClr val="A5B59C"/>
            </a:solidFill>
          </c:spPr>
          <c:cat>
            <c:strRef>
              <c:f>'Chart Data'!$C$2:$C$2</c:f>
              <c:strCache>
                <c:ptCount val="1"/>
                <c:pt idx="0">
                  <c:v>Value</c:v>
                </c:pt>
              </c:strCache>
            </c:strRef>
          </c:cat>
          <c:val>
            <c:numRef>
              <c:f>'Chart Data'!$D$2:$D$2</c:f>
              <c:numCache>
                <c:formatCode>0.00</c:formatCode>
                <c:ptCount val="1"/>
                <c:pt idx="0">
                  <c:v>7.592961</c:v>
                </c:pt>
              </c:numCache>
            </c:numRef>
          </c:val>
        </c:ser>
        <c:dLbls>
          <c:txPr>
            <a:bodyPr xmlns:a="http://schemas.openxmlformats.org/drawingml/2006/main" anchorCtr="1"/>
            <a:lstStyle xmlns:a="http://schemas.openxmlformats.org/drawingml/2006/main"/>
            <a:p xmlns:a="http://schemas.openxmlformats.org/drawingml/2006/main">
              <a:pPr>
                <a:defRPr sz="2475" b="1">
                  <a:solidFill>
                    <a:srgbClr val="171816"/>
                  </a:solidFill>
                  <a:latin typeface="Nimbus Sans"/>
                  <a:ea typeface="Nimbus Sans"/>
                  <a:cs typeface="Nimbus Sans"/>
                </a:defRPr>
              </a:pPr>
            </a:p>
          </c:txPr>
          <c:dLblPos val="ctr"/>
          <c:showLegendKey val="0"/>
          <c:showVal val="1"/>
          <c:showCatName val="0"/>
          <c:showSerName val="0"/>
          <c:showPercent val="0"/>
          <c:showBubbleSize val="0"/>
          <c:showLeaderLines val="0"/>
        </c:dLbls>
        <c:gapWidth val="115"/>
        <c:overlap val="10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Nimbus Sans"/>
                <a:ea typeface="Nimbus Sans"/>
                <a:cs typeface="Nimbus Sans"/>
              </a:defRPr>
            </a:pPr>
          </a:p>
        </c:txPr>
        <c:crossAx val="48672768"/>
      </c:catAx>
      <c:valAx>
        <c:axId val="48672768"/>
        <c:scaling>
          <c:orientation val="minMax"/>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Nimbus Sans"/>
                <a:ea typeface="Nimbus Sans"/>
                <a:cs typeface="Nimbus Sans"/>
              </a:defRPr>
            </a:pPr>
          </a:p>
        </c:txPr>
        <c:crossAx val="48650112"/>
        <c:crossBetween val="between"/>
      </c:valAx>
      <c:spPr>
        <a:solidFill xmlns:a="http://schemas.openxmlformats.org/drawingml/2006/main">
          <a:srgbClr val="0B0C0B"/>
        </a:solidFill>
        <a:ln xmlns:a="http://schemas.openxmlformats.org/drawingml/2006/main">
          <a:noFill/>
        </a:ln>
      </c:spPr>
    </c:plotArea>
    <c:plotVisOnly val="1"/>
  </c:chart>
  <c:spPr>
    <a:solidFill xmlns:a="http://schemas.openxmlformats.org/drawingml/2006/main">
      <a:srgbClr val="0B0C0B"/>
    </a:solidFill>
    <a:ln xmlns:a="http://schemas.openxmlformats.org/drawingml/2006/main">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0B0C0B"/>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D6029920-DAE4-42D5-937F-42572C7ACB8C}"/>
              </a:ext>
            </a:extLst>
          </p:cNvPr>
          <p:cNvPicPr>
            <a:picLocks xmlns:a="http://schemas.openxmlformats.org/drawingml/2006/main" noChangeAspect="1"/>
          </p:cNvPicPr>
          <p:nvPr/>
        </p:nvPicPr>
        <p:blipFill>
          <a:blip xmlns:r="http://schemas.openxmlformats.org/officeDocument/2006/relationships" xmlns:a="http://schemas.openxmlformats.org/drawingml/2006/main" r:embed="R02d7da8a9d77401f"/>
          <a:srcRect xmlns:a="http://schemas.openxmlformats.org/drawingml/2006/main" l="0" t="27" r="0" b="27"/>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3A2C0A2-A8C9-404E-80E4-BF2F78778660}"/>
              </a:ext>
            </a:extLst>
          </p:cNvPr>
          <p:cNvSpPr>
            <a:spLocks xmlns:a="http://schemas.openxmlformats.org/drawingml/2006/main" noGrp="1"/>
          </p:cNvSpPr>
          <p:nvPr/>
        </p:nvSpPr>
        <p:spPr>
          <a:xfrm xmlns:a="http://schemas.openxmlformats.org/drawingml/2006/main">
            <a:off x="0" y="0"/>
            <a:ext cx="15240000" cy="8572500"/>
          </a:xfrm>
          <a:prstGeom xmlns:a="http://schemas.openxmlformats.org/drawingml/2006/main" prst="rect">
            <a:avLst/>
          </a:prstGeom>
          <a:gradFill xmlns:a="http://schemas.openxmlformats.org/drawingml/2006/main">
            <a:gsLst>
              <a:gs pos="0">
                <a:srgbClr val="0B0C0B">
                  <a:alpha val="68000"/>
                </a:srgbClr>
              </a:gs>
              <a:gs pos="60000">
                <a:srgbClr val="0B0C0B">
                  <a:alpha val="18000"/>
                </a:srgbClr>
              </a:gs>
              <a:gs pos="100000">
                <a:srgbClr val="0B0C0B">
                  <a:alpha val="5000"/>
                </a:srgbClr>
              </a:gs>
            </a:gsLst>
            <a:lin ang="0"/>
          </a:gra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9175AB3-272C-45D9-A091-431EDCC02672}"/>
              </a:ext>
            </a:extLst>
          </p:cNvPr>
          <p:cNvSpPr>
            <a:spLocks xmlns:a="http://schemas.openxmlformats.org/drawingml/2006/main" noGrp="1"/>
          </p:cNvSpPr>
          <p:nvPr/>
        </p:nvSpPr>
        <p:spPr>
          <a:xfrm xmlns:a="http://schemas.openxmlformats.org/drawingml/2006/main">
            <a:off x="666750" y="409575"/>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650" b="1">
                <a:solidFill>
                  <a:srgbClr val="EFEEE9"/>
                </a:solidFill>
                <a:latin typeface="Nimbus Sans"/>
                <a:ea typeface="Nimbus Sans"/>
                <a:cs typeface="Nimbus Sans"/>
              </a:defRPr>
            </a:pPr>
            <a:r>
              <a:rPr sz="1650" b="1">
                <a:solidFill>
                  <a:srgbClr val="EFEEE9"/>
                </a:solidFill>
                <a:latin typeface="Nimbus Sans"/>
                <a:ea typeface="Nimbus Sans"/>
                <a:cs typeface="Nimbus Sans"/>
              </a:rPr>
              <a:t>ROBOTICS CAPITAL</a:t>
            </a:r>
          </a:p>
        </p:txBody>
      </p:sp>
      <p:sp>
        <p:nvSpPr>
          <p:cNvPr id="4" name="">
            <a:extLst xmlns:a="http://schemas.openxmlformats.org/drawingml/2006/main">
              <a:ext uri="{FF2B5EF4-FFF2-40B4-BE49-F238E27FC236}">
                <a16:creationId xmlns:a16="http://schemas.microsoft.com/office/drawing/2014/main" id="{06908BF1-E1E9-4425-B212-013DDDDC4B0E}"/>
              </a:ext>
            </a:extLst>
          </p:cNvPr>
          <p:cNvSpPr>
            <a:spLocks xmlns:a="http://schemas.openxmlformats.org/drawingml/2006/main" noGrp="1"/>
          </p:cNvSpPr>
          <p:nvPr/>
        </p:nvSpPr>
        <p:spPr>
          <a:xfrm xmlns:a="http://schemas.openxmlformats.org/drawingml/2006/main">
            <a:off x="6286500" y="4381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200" b="0">
                <a:solidFill>
                  <a:srgbClr val="A4A59C"/>
                </a:solidFill>
                <a:latin typeface="Nimbus Mono PS"/>
                <a:ea typeface="Nimbus Mono PS"/>
                <a:cs typeface="Nimbus Mono PS"/>
              </a:defRPr>
            </a:pPr>
            <a:r>
              <a:rPr sz="1200" b="0">
                <a:solidFill>
                  <a:srgbClr val="A4A59C"/>
                </a:solidFill>
                <a:latin typeface="Nimbus Mono PS"/>
                <a:ea typeface="Nimbus Mono PS"/>
                <a:cs typeface="Nimbus Mono PS"/>
              </a:rPr>
              <a:t>SWITZERLAND ROBOTICS FUND 1</a:t>
            </a:r>
          </a:p>
        </p:txBody>
      </p:sp>
      <p:sp>
        <p:nvSpPr>
          <p:cNvPr id="5" name="">
            <a:extLst xmlns:a="http://schemas.openxmlformats.org/drawingml/2006/main">
              <a:ext uri="{FF2B5EF4-FFF2-40B4-BE49-F238E27FC236}">
                <a16:creationId xmlns:a16="http://schemas.microsoft.com/office/drawing/2014/main" id="{60E6C8CF-0DC0-4B0C-8448-E0CA5839905C}"/>
              </a:ext>
            </a:extLst>
          </p:cNvPr>
          <p:cNvSpPr>
            <a:spLocks xmlns:a="http://schemas.openxmlformats.org/drawingml/2006/main" noGrp="1"/>
          </p:cNvSpPr>
          <p:nvPr/>
        </p:nvSpPr>
        <p:spPr>
          <a:xfrm xmlns:a="http://schemas.openxmlformats.org/drawingml/2006/main">
            <a:off x="13811250" y="409575"/>
            <a:ext cx="76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01</a:t>
            </a:r>
          </a:p>
        </p:txBody>
      </p:sp>
      <p:sp>
        <p:nvSpPr>
          <p:cNvPr id="6" name="">
            <a:extLst xmlns:a="http://schemas.openxmlformats.org/drawingml/2006/main">
              <a:ext uri="{FF2B5EF4-FFF2-40B4-BE49-F238E27FC236}">
                <a16:creationId xmlns:a16="http://schemas.microsoft.com/office/drawing/2014/main" id="{A8AFEAE8-D30E-478A-B4F3-EF5EF288BA10}"/>
              </a:ext>
            </a:extLst>
          </p:cNvPr>
          <p:cNvSpPr>
            <a:spLocks xmlns:a="http://schemas.openxmlformats.org/drawingml/2006/main" noGrp="1"/>
          </p:cNvSpPr>
          <p:nvPr/>
        </p:nvSpPr>
        <p:spPr>
          <a:xfrm xmlns:a="http://schemas.openxmlformats.org/drawingml/2006/main">
            <a:off x="666750" y="1790700"/>
            <a:ext cx="11049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7200" b="1">
                <a:solidFill>
                  <a:srgbClr val="EFEEE9"/>
                </a:solidFill>
                <a:latin typeface="Nimbus Sans"/>
                <a:ea typeface="Nimbus Sans"/>
                <a:cs typeface="Nimbus Sans"/>
              </a:defRPr>
            </a:pPr>
            <a:r>
              <a:rPr sz="7200" b="1">
                <a:solidFill>
                  <a:srgbClr val="EFEEE9"/>
                </a:solidFill>
                <a:latin typeface="Nimbus Sans"/>
                <a:ea typeface="Nimbus Sans"/>
                <a:cs typeface="Nimbus Sans"/>
              </a:rPr>
              <a:t>EUROPE’S FUTURE</a:t>
            </a:r>
          </a:p>
        </p:txBody>
      </p:sp>
      <p:sp>
        <p:nvSpPr>
          <p:cNvPr id="7" name="">
            <a:extLst xmlns:a="http://schemas.openxmlformats.org/drawingml/2006/main">
              <a:ext uri="{FF2B5EF4-FFF2-40B4-BE49-F238E27FC236}">
                <a16:creationId xmlns:a16="http://schemas.microsoft.com/office/drawing/2014/main" id="{622755D2-BA35-4B51-9BA1-0715BB7F71F0}"/>
              </a:ext>
            </a:extLst>
          </p:cNvPr>
          <p:cNvSpPr>
            <a:spLocks xmlns:a="http://schemas.openxmlformats.org/drawingml/2006/main" noGrp="1"/>
          </p:cNvSpPr>
          <p:nvPr/>
        </p:nvSpPr>
        <p:spPr>
          <a:xfrm xmlns:a="http://schemas.openxmlformats.org/drawingml/2006/main">
            <a:off x="666750" y="2762250"/>
            <a:ext cx="10763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7200" b="1">
                <a:solidFill>
                  <a:srgbClr val="EFEEE9"/>
                </a:solidFill>
                <a:latin typeface="Nimbus Sans"/>
                <a:ea typeface="Nimbus Sans"/>
                <a:cs typeface="Nimbus Sans"/>
              </a:defRPr>
            </a:pPr>
            <a:r>
              <a:rPr sz="7200" b="1">
                <a:solidFill>
                  <a:srgbClr val="EFEEE9"/>
                </a:solidFill>
                <a:latin typeface="Nimbus Sans"/>
                <a:ea typeface="Nimbus Sans"/>
                <a:cs typeface="Nimbus Sans"/>
              </a:rPr>
              <a:t>DESERVES TO BE</a:t>
            </a:r>
          </a:p>
        </p:txBody>
      </p:sp>
      <p:sp>
        <p:nvSpPr>
          <p:cNvPr id="8" name="">
            <a:extLst xmlns:a="http://schemas.openxmlformats.org/drawingml/2006/main">
              <a:ext uri="{FF2B5EF4-FFF2-40B4-BE49-F238E27FC236}">
                <a16:creationId xmlns:a16="http://schemas.microsoft.com/office/drawing/2014/main" id="{63F7ED37-ED42-453F-9B0A-F1C5B9BEE223}"/>
              </a:ext>
            </a:extLst>
          </p:cNvPr>
          <p:cNvSpPr>
            <a:spLocks xmlns:a="http://schemas.openxmlformats.org/drawingml/2006/main" noGrp="1"/>
          </p:cNvSpPr>
          <p:nvPr/>
        </p:nvSpPr>
        <p:spPr>
          <a:xfrm xmlns:a="http://schemas.openxmlformats.org/drawingml/2006/main">
            <a:off x="666750" y="3733800"/>
            <a:ext cx="10287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8250" b="1">
                <a:solidFill>
                  <a:srgbClr val="E1A34E"/>
                </a:solidFill>
                <a:latin typeface="Nimbus Sans"/>
                <a:ea typeface="Nimbus Sans"/>
                <a:cs typeface="Nimbus Sans"/>
              </a:defRPr>
            </a:pPr>
            <a:r>
              <a:rPr sz="8250" b="1">
                <a:solidFill>
                  <a:srgbClr val="E1A34E"/>
                </a:solidFill>
                <a:latin typeface="Nimbus Sans"/>
                <a:ea typeface="Nimbus Sans"/>
                <a:cs typeface="Nimbus Sans"/>
              </a:rPr>
              <a:t>BUILT HERE</a:t>
            </a:r>
          </a:p>
        </p:txBody>
      </p:sp>
      <p:sp>
        <p:nvSpPr>
          <p:cNvPr id="9" name="">
            <a:extLst xmlns:a="http://schemas.openxmlformats.org/drawingml/2006/main">
              <a:ext uri="{FF2B5EF4-FFF2-40B4-BE49-F238E27FC236}">
                <a16:creationId xmlns:a16="http://schemas.microsoft.com/office/drawing/2014/main" id="{668B19F8-4C20-4DDD-8847-9577FD3C94BE}"/>
              </a:ext>
            </a:extLst>
          </p:cNvPr>
          <p:cNvSpPr>
            <a:spLocks xmlns:a="http://schemas.openxmlformats.org/drawingml/2006/main" noGrp="1"/>
          </p:cNvSpPr>
          <p:nvPr/>
        </p:nvSpPr>
        <p:spPr>
          <a:xfrm xmlns:a="http://schemas.openxmlformats.org/drawingml/2006/main">
            <a:off x="723900" y="5343525"/>
            <a:ext cx="80962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850" b="0">
                <a:solidFill>
                  <a:srgbClr val="EFEEE9"/>
                </a:solidFill>
                <a:latin typeface="Nimbus Sans"/>
                <a:ea typeface="Nimbus Sans"/>
                <a:cs typeface="Nimbus Sans"/>
              </a:defRPr>
            </a:pPr>
            <a:r>
              <a:rPr sz="2850" b="0">
                <a:solidFill>
                  <a:srgbClr val="EFEEE9"/>
                </a:solidFill>
                <a:latin typeface="Nimbus Sans"/>
                <a:ea typeface="Nimbus Sans"/>
                <a:cs typeface="Nimbus Sans"/>
              </a:rPr>
              <a:t>Switzerland has the builders.</a:t>
            </a:r>
          </a:p>
          <a:p xmlns:a="http://schemas.openxmlformats.org/drawingml/2006/main">
            <a:pPr>
              <a:lnSpc>
                <a:spcPct val="96000"/>
              </a:lnSpc>
              <a:buNone/>
              <a:defRPr sz="2850" b="0">
                <a:solidFill>
                  <a:srgbClr val="EFEEE9"/>
                </a:solidFill>
                <a:latin typeface="Nimbus Sans"/>
                <a:ea typeface="Nimbus Sans"/>
                <a:cs typeface="Nimbus Sans"/>
              </a:defRPr>
            </a:pPr>
            <a:r>
              <a:rPr sz="2850" b="0">
                <a:solidFill>
                  <a:srgbClr val="EFEEE9"/>
                </a:solidFill>
                <a:latin typeface="Nimbus Sans"/>
                <a:ea typeface="Nimbus Sans"/>
                <a:cs typeface="Nimbus Sans"/>
              </a:rPr>
              <a:t>We back them before the first round.</a:t>
            </a:r>
          </a:p>
        </p:txBody>
      </p:sp>
      <p:sp>
        <p:nvSpPr>
          <p:cNvPr id="10" name="">
            <a:extLst xmlns:a="http://schemas.openxmlformats.org/drawingml/2006/main">
              <a:ext uri="{FF2B5EF4-FFF2-40B4-BE49-F238E27FC236}">
                <a16:creationId xmlns:a16="http://schemas.microsoft.com/office/drawing/2014/main" id="{CFBB4F38-6643-467F-9BAE-F7746E650D8B}"/>
              </a:ext>
            </a:extLst>
          </p:cNvPr>
          <p:cNvSpPr>
            <a:spLocks xmlns:a="http://schemas.openxmlformats.org/drawingml/2006/main" noGrp="1"/>
          </p:cNvSpPr>
          <p:nvPr/>
        </p:nvSpPr>
        <p:spPr>
          <a:xfrm xmlns:a="http://schemas.openxmlformats.org/drawingml/2006/main">
            <a:off x="723900" y="7019925"/>
            <a:ext cx="6619875" cy="0"/>
          </a:xfrm>
          <a:prstGeom xmlns:a="http://schemas.openxmlformats.org/drawingml/2006/main" prst="line">
            <a:avLst/>
          </a:prstGeom>
          <a:noFill xmlns:a="http://schemas.openxmlformats.org/drawingml/2006/main"/>
          <a:ln xmlns:a="http://schemas.openxmlformats.org/drawingml/2006/main" w="9525">
            <a:solidFill>
              <a:srgbClr val="EFEEE9">
                <a:alpha val="30000"/>
              </a:srgbClr>
            </a:solidFill>
          </a:ln>
        </p:spPr>
      </p:sp>
      <p:sp>
        <p:nvSpPr>
          <p:cNvPr id="11" name="">
            <a:extLst xmlns:a="http://schemas.openxmlformats.org/drawingml/2006/main">
              <a:ext uri="{FF2B5EF4-FFF2-40B4-BE49-F238E27FC236}">
                <a16:creationId xmlns:a16="http://schemas.microsoft.com/office/drawing/2014/main" id="{F403F711-B407-4E06-B2E3-E6787EA5E538}"/>
              </a:ext>
            </a:extLst>
          </p:cNvPr>
          <p:cNvSpPr>
            <a:spLocks xmlns:a="http://schemas.openxmlformats.org/drawingml/2006/main" noGrp="1"/>
          </p:cNvSpPr>
          <p:nvPr/>
        </p:nvSpPr>
        <p:spPr>
          <a:xfrm xmlns:a="http://schemas.openxmlformats.org/drawingml/2006/main">
            <a:off x="723900" y="7334250"/>
            <a:ext cx="2905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3000" b="1">
                <a:solidFill>
                  <a:srgbClr val="EFEEE9"/>
                </a:solidFill>
                <a:latin typeface="Nimbus Sans"/>
                <a:ea typeface="Nimbus Sans"/>
                <a:cs typeface="Nimbus Sans"/>
              </a:defRPr>
            </a:pPr>
            <a:r>
              <a:rPr sz="3000" b="1">
                <a:solidFill>
                  <a:srgbClr val="EFEEE9"/>
                </a:solidFill>
                <a:latin typeface="Nimbus Sans"/>
                <a:ea typeface="Nimbus Sans"/>
                <a:cs typeface="Nimbus Sans"/>
              </a:rPr>
              <a:t>CHF 10M</a:t>
            </a:r>
          </a:p>
        </p:txBody>
      </p:sp>
      <p:sp>
        <p:nvSpPr>
          <p:cNvPr id="12" name="">
            <a:extLst xmlns:a="http://schemas.openxmlformats.org/drawingml/2006/main">
              <a:ext uri="{FF2B5EF4-FFF2-40B4-BE49-F238E27FC236}">
                <a16:creationId xmlns:a16="http://schemas.microsoft.com/office/drawing/2014/main" id="{85142780-392D-481E-97F3-208477305DD9}"/>
              </a:ext>
            </a:extLst>
          </p:cNvPr>
          <p:cNvSpPr>
            <a:spLocks xmlns:a="http://schemas.openxmlformats.org/drawingml/2006/main" noGrp="1"/>
          </p:cNvSpPr>
          <p:nvPr/>
        </p:nvSpPr>
        <p:spPr>
          <a:xfrm xmlns:a="http://schemas.openxmlformats.org/drawingml/2006/main">
            <a:off x="4210050" y="7410450"/>
            <a:ext cx="6096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FORMATION / PRE-SEED</a:t>
            </a:r>
          </a:p>
          <a:p xmlns:a="http://schemas.openxmlformats.org/drawingml/2006/main">
            <a:pPr>
              <a:lnSpc>
                <a:spcPct val="96000"/>
              </a:lnSpc>
              <a:buNone/>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TARGET FIRST CLOSE Q4 2026</a:t>
            </a:r>
          </a:p>
        </p:txBody>
      </p:sp>
    </p:spTree>
    <p:extLst>
      <p:ext uri="{BB962C8B-B14F-4D97-AF65-F5344CB8AC3E}">
        <p14:creationId xmlns:p14="http://schemas.microsoft.com/office/powerpoint/2010/main" val="1670761060"/>
      </p:ext>
    </p:extLst>
  </p:cSld>
</p:sld>
</file>

<file path=ppt/slides/slide2.xml><?xml version="1.0" encoding="utf-8"?>
<p:sld xmlns:p="http://schemas.openxmlformats.org/presentationml/2006/main">
  <p:cSld>
    <p:bg>
      <p:bgPr>
        <a:solidFill xmlns:a="http://schemas.openxmlformats.org/drawingml/2006/main">
          <a:srgbClr val="0B0E0D"/>
        </a:solidFill>
      </p:bgPr>
    </p:bg>
    <p:spTree>
      <p:nvGrpSpPr>
        <p:cNvPr id="1" name=""/>
        <p:cNvGrpSpPr/>
        <p:nvPr/>
      </p:nvGrpSpPr>
      <p:grpSpPr>
        <a:xfrm xmlns:a="http://schemas.openxmlformats.org/drawingml/2006/main"/>
      </p:grpSpPr>
      <p:sp>
        <p:nvSpPr>
          <p:cNvPr id="22" name="brand">
            <a:extLst xmlns:a="http://schemas.openxmlformats.org/drawingml/2006/main">
              <a:ext uri="{FF2B5EF4-FFF2-40B4-BE49-F238E27FC236}">
                <a16:creationId xmlns:a16="http://schemas.microsoft.com/office/drawing/2014/main" id="{3AF3BA15-FB70-4FA4-B029-B05AD5D27274}"/>
              </a:ext>
            </a:extLst>
          </p:cNvPr>
          <p:cNvSpPr>
            <a:spLocks xmlns:a="http://schemas.openxmlformats.org/drawingml/2006/main" noGrp="1"/>
          </p:cNvSpPr>
          <p:nvPr/>
        </p:nvSpPr>
        <p:spPr>
          <a:xfrm xmlns:a="http://schemas.openxmlformats.org/drawingml/2006/main">
            <a:off x="666750" y="409575"/>
            <a:ext cx="5238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EFEEE9"/>
                </a:solidFill>
                <a:latin typeface="Nimbus Sans"/>
                <a:ea typeface="Nimbus Sans"/>
                <a:cs typeface="Nimbus Sans"/>
              </a:defRPr>
            </a:defPPr>
            <a:lvl1pPr>
              <a:defRPr sz="1650" b="1">
                <a:solidFill>
                  <a:srgbClr val="EFEEE9"/>
                </a:solidFill>
                <a:latin typeface="Nimbus Sans"/>
                <a:ea typeface="Nimbus Sans"/>
                <a:cs typeface="Nimbus Sans"/>
              </a:defRPr>
            </a:lvl1pPr>
            <a:lvl2pPr>
              <a:defRPr sz="1650" b="1">
                <a:solidFill>
                  <a:srgbClr val="EFEEE9"/>
                </a:solidFill>
                <a:latin typeface="Nimbus Sans"/>
                <a:ea typeface="Nimbus Sans"/>
                <a:cs typeface="Nimbus Sans"/>
              </a:defRPr>
            </a:lvl2pPr>
            <a:lvl3pPr>
              <a:defRPr sz="1650" b="1">
                <a:solidFill>
                  <a:srgbClr val="EFEEE9"/>
                </a:solidFill>
                <a:latin typeface="Nimbus Sans"/>
                <a:ea typeface="Nimbus Sans"/>
                <a:cs typeface="Nimbus Sans"/>
              </a:defRPr>
            </a:lvl3pPr>
            <a:lvl4pPr>
              <a:defRPr sz="1650" b="1">
                <a:solidFill>
                  <a:srgbClr val="EFEEE9"/>
                </a:solidFill>
                <a:latin typeface="Nimbus Sans"/>
                <a:ea typeface="Nimbus Sans"/>
                <a:cs typeface="Nimbus Sans"/>
              </a:defRPr>
            </a:lvl4pPr>
            <a:lvl5pPr>
              <a:defRPr sz="1650" b="1">
                <a:solidFill>
                  <a:srgbClr val="EFEEE9"/>
                </a:solidFill>
                <a:latin typeface="Nimbus Sans"/>
                <a:ea typeface="Nimbus Sans"/>
                <a:cs typeface="Nimbus Sans"/>
              </a:defRPr>
            </a:lvl5pPr>
            <a:lvl6pPr>
              <a:defRPr sz="1650" b="1">
                <a:solidFill>
                  <a:srgbClr val="EFEEE9"/>
                </a:solidFill>
                <a:latin typeface="Nimbus Sans"/>
                <a:ea typeface="Nimbus Sans"/>
                <a:cs typeface="Nimbus Sans"/>
              </a:defRPr>
            </a:lvl6pPr>
            <a:lvl7pPr>
              <a:defRPr sz="1650" b="1">
                <a:solidFill>
                  <a:srgbClr val="EFEEE9"/>
                </a:solidFill>
                <a:latin typeface="Nimbus Sans"/>
                <a:ea typeface="Nimbus Sans"/>
                <a:cs typeface="Nimbus Sans"/>
              </a:defRPr>
            </a:lvl7pPr>
            <a:lvl8pPr>
              <a:defRPr sz="1650" b="1">
                <a:solidFill>
                  <a:srgbClr val="EFEEE9"/>
                </a:solidFill>
                <a:latin typeface="Nimbus Sans"/>
                <a:ea typeface="Nimbus Sans"/>
                <a:cs typeface="Nimbus Sans"/>
              </a:defRPr>
            </a:lvl8pPr>
            <a:lvl9pPr>
              <a:defRPr sz="1650" b="1">
                <a:solidFill>
                  <a:srgbClr val="EFEEE9"/>
                </a:solidFill>
                <a:latin typeface="Nimbus Sans"/>
                <a:ea typeface="Nimbus Sans"/>
                <a:cs typeface="Nimbus Sans"/>
              </a:defRPr>
            </a:lvl9pPr>
          </a:lstStyle>
          <a:p xmlns:a="http://schemas.openxmlformats.org/drawingml/2006/main">
            <a:pPr>
              <a:defRPr sz="1650" b="1">
                <a:solidFill>
                  <a:srgbClr val="EFEEE9"/>
                </a:solidFill>
                <a:latin typeface="Nimbus Sans"/>
                <a:ea typeface="Nimbus Sans"/>
                <a:cs typeface="Nimbus Sans"/>
              </a:defRPr>
            </a:pPr>
            <a:r>
              <a:rPr sz="1650" b="1">
                <a:solidFill>
                  <a:srgbClr val="EFEEE9"/>
                </a:solidFill>
                <a:latin typeface="Nimbus Sans"/>
                <a:ea typeface="Nimbus Sans"/>
                <a:cs typeface="Nimbus Sans"/>
              </a:rPr>
              <a:t>ROBOTICS CAPITAL</a:t>
            </a:r>
          </a:p>
        </p:txBody>
      </p:sp>
      <p:sp>
        <p:nvSpPr>
          <p:cNvPr id="2" name="section">
            <a:extLst xmlns:a="http://schemas.openxmlformats.org/drawingml/2006/main">
              <a:ext uri="{FF2B5EF4-FFF2-40B4-BE49-F238E27FC236}">
                <a16:creationId xmlns:a16="http://schemas.microsoft.com/office/drawing/2014/main" id="{171D0457-95D8-4CB1-9F4D-30BC0698EF38}"/>
              </a:ext>
            </a:extLst>
          </p:cNvPr>
          <p:cNvSpPr>
            <a:spLocks xmlns:a="http://schemas.openxmlformats.org/drawingml/2006/main" noGrp="1"/>
          </p:cNvSpPr>
          <p:nvPr/>
        </p:nvSpPr>
        <p:spPr>
          <a:xfrm xmlns:a="http://schemas.openxmlformats.org/drawingml/2006/main">
            <a:off x="6286500" y="438150"/>
            <a:ext cx="685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B9BEB7"/>
                </a:solidFill>
                <a:latin typeface="Nimbus Mono PS"/>
                <a:ea typeface="Nimbus Mono PS"/>
                <a:cs typeface="Nimbus Mono PS"/>
              </a:defRPr>
            </a:defPPr>
            <a:lvl1pPr>
              <a:defRPr sz="1200" b="0">
                <a:solidFill>
                  <a:srgbClr val="B9BEB7"/>
                </a:solidFill>
                <a:latin typeface="Nimbus Mono PS"/>
                <a:ea typeface="Nimbus Mono PS"/>
                <a:cs typeface="Nimbus Mono PS"/>
              </a:defRPr>
            </a:lvl1pPr>
            <a:lvl2pPr>
              <a:defRPr sz="1200" b="0">
                <a:solidFill>
                  <a:srgbClr val="B9BEB7"/>
                </a:solidFill>
                <a:latin typeface="Nimbus Mono PS"/>
                <a:ea typeface="Nimbus Mono PS"/>
                <a:cs typeface="Nimbus Mono PS"/>
              </a:defRPr>
            </a:lvl2pPr>
            <a:lvl3pPr>
              <a:defRPr sz="1200" b="0">
                <a:solidFill>
                  <a:srgbClr val="B9BEB7"/>
                </a:solidFill>
                <a:latin typeface="Nimbus Mono PS"/>
                <a:ea typeface="Nimbus Mono PS"/>
                <a:cs typeface="Nimbus Mono PS"/>
              </a:defRPr>
            </a:lvl3pPr>
            <a:lvl4pPr>
              <a:defRPr sz="1200" b="0">
                <a:solidFill>
                  <a:srgbClr val="B9BEB7"/>
                </a:solidFill>
                <a:latin typeface="Nimbus Mono PS"/>
                <a:ea typeface="Nimbus Mono PS"/>
                <a:cs typeface="Nimbus Mono PS"/>
              </a:defRPr>
            </a:lvl4pPr>
            <a:lvl5pPr>
              <a:defRPr sz="1200" b="0">
                <a:solidFill>
                  <a:srgbClr val="B9BEB7"/>
                </a:solidFill>
                <a:latin typeface="Nimbus Mono PS"/>
                <a:ea typeface="Nimbus Mono PS"/>
                <a:cs typeface="Nimbus Mono PS"/>
              </a:defRPr>
            </a:lvl5pPr>
            <a:lvl6pPr>
              <a:defRPr sz="1200" b="0">
                <a:solidFill>
                  <a:srgbClr val="B9BEB7"/>
                </a:solidFill>
                <a:latin typeface="Nimbus Mono PS"/>
                <a:ea typeface="Nimbus Mono PS"/>
                <a:cs typeface="Nimbus Mono PS"/>
              </a:defRPr>
            </a:lvl6pPr>
            <a:lvl7pPr>
              <a:defRPr sz="1200" b="0">
                <a:solidFill>
                  <a:srgbClr val="B9BEB7"/>
                </a:solidFill>
                <a:latin typeface="Nimbus Mono PS"/>
                <a:ea typeface="Nimbus Mono PS"/>
                <a:cs typeface="Nimbus Mono PS"/>
              </a:defRPr>
            </a:lvl7pPr>
            <a:lvl8pPr>
              <a:defRPr sz="1200" b="0">
                <a:solidFill>
                  <a:srgbClr val="B9BEB7"/>
                </a:solidFill>
                <a:latin typeface="Nimbus Mono PS"/>
                <a:ea typeface="Nimbus Mono PS"/>
                <a:cs typeface="Nimbus Mono PS"/>
              </a:defRPr>
            </a:lvl8pPr>
            <a:lvl9pPr>
              <a:defRPr sz="1200" b="0">
                <a:solidFill>
                  <a:srgbClr val="B9BEB7"/>
                </a:solidFill>
                <a:latin typeface="Nimbus Mono PS"/>
                <a:ea typeface="Nimbus Mono PS"/>
                <a:cs typeface="Nimbus Mono PS"/>
              </a:defRPr>
            </a:lvl9pPr>
          </a:lstStyle>
          <a:p xmlns:a="http://schemas.openxmlformats.org/drawingml/2006/main">
            <a:pPr>
              <a:defRPr sz="1200" b="0">
                <a:solidFill>
                  <a:srgbClr val="B9BEB7"/>
                </a:solidFill>
                <a:latin typeface="Nimbus Mono PS"/>
                <a:ea typeface="Nimbus Mono PS"/>
                <a:cs typeface="Nimbus Mono PS"/>
              </a:defRPr>
            </a:pPr>
            <a:r>
              <a:rPr sz="1200" b="0">
                <a:solidFill>
                  <a:srgbClr val="B9BEB7"/>
                </a:solidFill>
                <a:latin typeface="Nimbus Mono PS"/>
                <a:ea typeface="Nimbus Mono PS"/>
                <a:cs typeface="Nimbus Mono PS"/>
              </a:rPr>
              <a:t>MARKET SIZE / CAPITAL FORMATION</a:t>
            </a:r>
          </a:p>
        </p:txBody>
      </p:sp>
      <p:sp>
        <p:nvSpPr>
          <p:cNvPr id="3" name="slide-number">
            <a:extLst xmlns:a="http://schemas.openxmlformats.org/drawingml/2006/main">
              <a:ext uri="{FF2B5EF4-FFF2-40B4-BE49-F238E27FC236}">
                <a16:creationId xmlns:a16="http://schemas.microsoft.com/office/drawing/2014/main" id="{D1A0C34F-A31B-49B1-A044-AE1C90F5A9B7}"/>
              </a:ext>
            </a:extLst>
          </p:cNvPr>
          <p:cNvSpPr>
            <a:spLocks xmlns:a="http://schemas.openxmlformats.org/drawingml/2006/main" noGrp="1"/>
          </p:cNvSpPr>
          <p:nvPr/>
        </p:nvSpPr>
        <p:spPr>
          <a:xfrm xmlns:a="http://schemas.openxmlformats.org/drawingml/2006/main">
            <a:off x="13811250" y="409575"/>
            <a:ext cx="762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0">
                <a:solidFill>
                  <a:srgbClr val="EFEEE9"/>
                </a:solidFill>
                <a:latin typeface="Nimbus Mono PS"/>
                <a:ea typeface="Nimbus Mono PS"/>
                <a:cs typeface="Nimbus Mono PS"/>
              </a:defRPr>
            </a:defPPr>
            <a:lvl1pPr>
              <a:defRPr sz="1500" b="0">
                <a:solidFill>
                  <a:srgbClr val="EFEEE9"/>
                </a:solidFill>
                <a:latin typeface="Nimbus Mono PS"/>
                <a:ea typeface="Nimbus Mono PS"/>
                <a:cs typeface="Nimbus Mono PS"/>
              </a:defRPr>
            </a:lvl1pPr>
            <a:lvl2pPr>
              <a:defRPr sz="1500" b="0">
                <a:solidFill>
                  <a:srgbClr val="EFEEE9"/>
                </a:solidFill>
                <a:latin typeface="Nimbus Mono PS"/>
                <a:ea typeface="Nimbus Mono PS"/>
                <a:cs typeface="Nimbus Mono PS"/>
              </a:defRPr>
            </a:lvl2pPr>
            <a:lvl3pPr>
              <a:defRPr sz="1500" b="0">
                <a:solidFill>
                  <a:srgbClr val="EFEEE9"/>
                </a:solidFill>
                <a:latin typeface="Nimbus Mono PS"/>
                <a:ea typeface="Nimbus Mono PS"/>
                <a:cs typeface="Nimbus Mono PS"/>
              </a:defRPr>
            </a:lvl3pPr>
            <a:lvl4pPr>
              <a:defRPr sz="1500" b="0">
                <a:solidFill>
                  <a:srgbClr val="EFEEE9"/>
                </a:solidFill>
                <a:latin typeface="Nimbus Mono PS"/>
                <a:ea typeface="Nimbus Mono PS"/>
                <a:cs typeface="Nimbus Mono PS"/>
              </a:defRPr>
            </a:lvl4pPr>
            <a:lvl5pPr>
              <a:defRPr sz="1500" b="0">
                <a:solidFill>
                  <a:srgbClr val="EFEEE9"/>
                </a:solidFill>
                <a:latin typeface="Nimbus Mono PS"/>
                <a:ea typeface="Nimbus Mono PS"/>
                <a:cs typeface="Nimbus Mono PS"/>
              </a:defRPr>
            </a:lvl5pPr>
            <a:lvl6pPr>
              <a:defRPr sz="1500" b="0">
                <a:solidFill>
                  <a:srgbClr val="EFEEE9"/>
                </a:solidFill>
                <a:latin typeface="Nimbus Mono PS"/>
                <a:ea typeface="Nimbus Mono PS"/>
                <a:cs typeface="Nimbus Mono PS"/>
              </a:defRPr>
            </a:lvl6pPr>
            <a:lvl7pPr>
              <a:defRPr sz="1500" b="0">
                <a:solidFill>
                  <a:srgbClr val="EFEEE9"/>
                </a:solidFill>
                <a:latin typeface="Nimbus Mono PS"/>
                <a:ea typeface="Nimbus Mono PS"/>
                <a:cs typeface="Nimbus Mono PS"/>
              </a:defRPr>
            </a:lvl7pPr>
            <a:lvl8pPr>
              <a:defRPr sz="1500" b="0">
                <a:solidFill>
                  <a:srgbClr val="EFEEE9"/>
                </a:solidFill>
                <a:latin typeface="Nimbus Mono PS"/>
                <a:ea typeface="Nimbus Mono PS"/>
                <a:cs typeface="Nimbus Mono PS"/>
              </a:defRPr>
            </a:lvl8pPr>
            <a:lvl9pPr>
              <a:defRPr sz="1500" b="0">
                <a:solidFill>
                  <a:srgbClr val="EFEEE9"/>
                </a:solidFill>
                <a:latin typeface="Nimbus Mono PS"/>
                <a:ea typeface="Nimbus Mono PS"/>
                <a:cs typeface="Nimbus Mono PS"/>
              </a:defRPr>
            </a:lvl9pPr>
          </a:lstStyle>
          <a:p xmlns:a="http://schemas.openxmlformats.org/drawingml/2006/main">
            <a:pPr>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02</a:t>
            </a:r>
          </a:p>
        </p:txBody>
      </p:sp>
      <p:sp>
        <p:nvSpPr>
          <p:cNvPr id="4" name="">
            <a:extLst xmlns:a="http://schemas.openxmlformats.org/drawingml/2006/main">
              <a:ext uri="{FF2B5EF4-FFF2-40B4-BE49-F238E27FC236}">
                <a16:creationId xmlns:a16="http://schemas.microsoft.com/office/drawing/2014/main" id="{F7508515-C283-473B-8B95-AA5FCC73BD8B}"/>
              </a:ext>
            </a:extLst>
          </p:cNvPr>
          <p:cNvSpPr>
            <a:spLocks xmlns:a="http://schemas.openxmlformats.org/drawingml/2006/main" noGrp="1"/>
          </p:cNvSpPr>
          <p:nvPr/>
        </p:nvSpPr>
        <p:spPr>
          <a:xfrm xmlns:a="http://schemas.openxmlformats.org/drawingml/2006/main">
            <a:off x="666750" y="1009650"/>
            <a:ext cx="590550" cy="28575"/>
          </a:xfrm>
          <a:prstGeom xmlns:a="http://schemas.openxmlformats.org/drawingml/2006/main" prst="rect">
            <a:avLst/>
          </a:prstGeom>
          <a:solidFill xmlns:a="http://schemas.openxmlformats.org/drawingml/2006/main">
            <a:srgbClr val="DFA54B"/>
          </a:solidFill>
          <a:ln xmlns:a="http://schemas.openxmlformats.org/drawingml/2006/main" w="0">
            <a:noFill/>
            <a:prstDash val="solid"/>
          </a:ln>
        </p:spPr>
      </p:sp>
      <p:sp>
        <p:nvSpPr>
          <p:cNvPr id="5" name="title">
            <a:extLst xmlns:a="http://schemas.openxmlformats.org/drawingml/2006/main">
              <a:ext uri="{FF2B5EF4-FFF2-40B4-BE49-F238E27FC236}">
                <a16:creationId xmlns:a16="http://schemas.microsoft.com/office/drawing/2014/main" id="{6BB5B6EB-E6A6-49F5-BBDF-D79DC9E34A37}"/>
              </a:ext>
            </a:extLst>
          </p:cNvPr>
          <p:cNvSpPr>
            <a:spLocks xmlns:a="http://schemas.openxmlformats.org/drawingml/2006/main" noGrp="1"/>
          </p:cNvSpPr>
          <p:nvPr/>
        </p:nvSpPr>
        <p:spPr>
          <a:xfrm xmlns:a="http://schemas.openxmlformats.org/drawingml/2006/main">
            <a:off x="666750" y="1352550"/>
            <a:ext cx="1390650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5700" b="1">
                <a:solidFill>
                  <a:srgbClr val="EFEEE9"/>
                </a:solidFill>
                <a:latin typeface="Nimbus Sans"/>
                <a:ea typeface="Nimbus Sans"/>
                <a:cs typeface="Nimbus Sans"/>
              </a:defRPr>
            </a:defPPr>
            <a:lvl1pPr>
              <a:defRPr sz="5700" b="1">
                <a:solidFill>
                  <a:srgbClr val="EFEEE9"/>
                </a:solidFill>
                <a:latin typeface="Nimbus Sans"/>
                <a:ea typeface="Nimbus Sans"/>
                <a:cs typeface="Nimbus Sans"/>
              </a:defRPr>
            </a:lvl1pPr>
            <a:lvl2pPr>
              <a:defRPr sz="5700" b="1">
                <a:solidFill>
                  <a:srgbClr val="EFEEE9"/>
                </a:solidFill>
                <a:latin typeface="Nimbus Sans"/>
                <a:ea typeface="Nimbus Sans"/>
                <a:cs typeface="Nimbus Sans"/>
              </a:defRPr>
            </a:lvl2pPr>
            <a:lvl3pPr>
              <a:defRPr sz="5700" b="1">
                <a:solidFill>
                  <a:srgbClr val="EFEEE9"/>
                </a:solidFill>
                <a:latin typeface="Nimbus Sans"/>
                <a:ea typeface="Nimbus Sans"/>
                <a:cs typeface="Nimbus Sans"/>
              </a:defRPr>
            </a:lvl3pPr>
            <a:lvl4pPr>
              <a:defRPr sz="5700" b="1">
                <a:solidFill>
                  <a:srgbClr val="EFEEE9"/>
                </a:solidFill>
                <a:latin typeface="Nimbus Sans"/>
                <a:ea typeface="Nimbus Sans"/>
                <a:cs typeface="Nimbus Sans"/>
              </a:defRPr>
            </a:lvl4pPr>
            <a:lvl5pPr>
              <a:defRPr sz="5700" b="1">
                <a:solidFill>
                  <a:srgbClr val="EFEEE9"/>
                </a:solidFill>
                <a:latin typeface="Nimbus Sans"/>
                <a:ea typeface="Nimbus Sans"/>
                <a:cs typeface="Nimbus Sans"/>
              </a:defRPr>
            </a:lvl5pPr>
            <a:lvl6pPr>
              <a:defRPr sz="5700" b="1">
                <a:solidFill>
                  <a:srgbClr val="EFEEE9"/>
                </a:solidFill>
                <a:latin typeface="Nimbus Sans"/>
                <a:ea typeface="Nimbus Sans"/>
                <a:cs typeface="Nimbus Sans"/>
              </a:defRPr>
            </a:lvl6pPr>
            <a:lvl7pPr>
              <a:defRPr sz="5700" b="1">
                <a:solidFill>
                  <a:srgbClr val="EFEEE9"/>
                </a:solidFill>
                <a:latin typeface="Nimbus Sans"/>
                <a:ea typeface="Nimbus Sans"/>
                <a:cs typeface="Nimbus Sans"/>
              </a:defRPr>
            </a:lvl7pPr>
            <a:lvl8pPr>
              <a:defRPr sz="5700" b="1">
                <a:solidFill>
                  <a:srgbClr val="EFEEE9"/>
                </a:solidFill>
                <a:latin typeface="Nimbus Sans"/>
                <a:ea typeface="Nimbus Sans"/>
                <a:cs typeface="Nimbus Sans"/>
              </a:defRPr>
            </a:lvl8pPr>
            <a:lvl9pPr>
              <a:defRPr sz="5700" b="1">
                <a:solidFill>
                  <a:srgbClr val="EFEEE9"/>
                </a:solidFill>
                <a:latin typeface="Nimbus Sans"/>
                <a:ea typeface="Nimbus Sans"/>
                <a:cs typeface="Nimbus Sans"/>
              </a:defRPr>
            </a:lvl9pPr>
          </a:lstStyle>
          <a:p xmlns:a="http://schemas.openxmlformats.org/drawingml/2006/main">
            <a:pPr>
              <a:defRPr sz="5700" b="1">
                <a:solidFill>
                  <a:srgbClr val="EFEEE9"/>
                </a:solidFill>
                <a:latin typeface="Nimbus Sans"/>
                <a:ea typeface="Nimbus Sans"/>
                <a:cs typeface="Nimbus Sans"/>
              </a:defRPr>
            </a:pPr>
            <a:r>
              <a:rPr sz="5700" b="1">
                <a:solidFill>
                  <a:srgbClr val="EFEEE9"/>
                </a:solidFill>
                <a:latin typeface="Nimbus Sans"/>
                <a:ea typeface="Nimbus Sans"/>
                <a:cs typeface="Nimbus Sans"/>
              </a:rPr>
              <a:t>The market is large.</a:t>
            </a:r>
          </a:p>
          <a:p xmlns:a="http://schemas.openxmlformats.org/drawingml/2006/main">
            <a:pPr>
              <a:defRPr sz="5700" b="1">
                <a:solidFill>
                  <a:srgbClr val="EFEEE9"/>
                </a:solidFill>
                <a:latin typeface="Nimbus Sans"/>
                <a:ea typeface="Nimbus Sans"/>
                <a:cs typeface="Nimbus Sans"/>
              </a:defRPr>
            </a:pPr>
            <a:r>
              <a:rPr sz="5700" b="1">
                <a:solidFill>
                  <a:srgbClr val="EFEEE9"/>
                </a:solidFill>
                <a:latin typeface="Nimbus Sans"/>
                <a:ea typeface="Nimbus Sans"/>
                <a:cs typeface="Nimbus Sans"/>
              </a:rPr>
              <a:t>The investment cycle is early.</a:t>
            </a:r>
          </a:p>
        </p:txBody>
      </p:sp>
      <p:sp>
        <p:nvSpPr>
          <p:cNvPr id="6" name="">
            <a:extLst xmlns:a="http://schemas.openxmlformats.org/drawingml/2006/main">
              <a:ext uri="{FF2B5EF4-FFF2-40B4-BE49-F238E27FC236}">
                <a16:creationId xmlns:a16="http://schemas.microsoft.com/office/drawing/2014/main" id="{F1CBFD8B-35F2-45D0-BD2A-9FAD6B27ABCC}"/>
              </a:ext>
            </a:extLst>
          </p:cNvPr>
          <p:cNvSpPr>
            <a:spLocks xmlns:a="http://schemas.openxmlformats.org/drawingml/2006/main" noGrp="1"/>
          </p:cNvSpPr>
          <p:nvPr/>
        </p:nvSpPr>
        <p:spPr>
          <a:xfrm xmlns:a="http://schemas.openxmlformats.org/drawingml/2006/main">
            <a:off x="666750" y="3581400"/>
            <a:ext cx="4191000" cy="19050"/>
          </a:xfrm>
          <a:prstGeom xmlns:a="http://schemas.openxmlformats.org/drawingml/2006/main" prst="rect">
            <a:avLst/>
          </a:prstGeom>
          <a:solidFill xmlns:a="http://schemas.openxmlformats.org/drawingml/2006/main">
            <a:srgbClr val="343B34"/>
          </a:solidFill>
          <a:ln xmlns:a="http://schemas.openxmlformats.org/drawingml/2006/main" w="0">
            <a:noFill/>
            <a:prstDash val="solid"/>
          </a:ln>
        </p:spPr>
      </p:sp>
      <p:sp>
        <p:nvSpPr>
          <p:cNvPr id="7" name="metric">
            <a:extLst xmlns:a="http://schemas.openxmlformats.org/drawingml/2006/main">
              <a:ext uri="{FF2B5EF4-FFF2-40B4-BE49-F238E27FC236}">
                <a16:creationId xmlns:a16="http://schemas.microsoft.com/office/drawing/2014/main" id="{BEC35418-55AA-4C13-AC36-8B3FDE2B35A6}"/>
              </a:ext>
            </a:extLst>
          </p:cNvPr>
          <p:cNvSpPr>
            <a:spLocks xmlns:a="http://schemas.openxmlformats.org/drawingml/2006/main" noGrp="1"/>
          </p:cNvSpPr>
          <p:nvPr/>
        </p:nvSpPr>
        <p:spPr>
          <a:xfrm xmlns:a="http://schemas.openxmlformats.org/drawingml/2006/main">
            <a:off x="666750" y="386715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6825" b="1">
                <a:solidFill>
                  <a:srgbClr val="DFA54B"/>
                </a:solidFill>
                <a:latin typeface="Nimbus Sans"/>
                <a:ea typeface="Nimbus Sans"/>
                <a:cs typeface="Nimbus Sans"/>
              </a:defRPr>
            </a:defPPr>
            <a:lvl1pPr>
              <a:defRPr sz="6825" b="1">
                <a:solidFill>
                  <a:srgbClr val="DFA54B"/>
                </a:solidFill>
                <a:latin typeface="Nimbus Sans"/>
                <a:ea typeface="Nimbus Sans"/>
                <a:cs typeface="Nimbus Sans"/>
              </a:defRPr>
            </a:lvl1pPr>
            <a:lvl2pPr>
              <a:defRPr sz="6825" b="1">
                <a:solidFill>
                  <a:srgbClr val="DFA54B"/>
                </a:solidFill>
                <a:latin typeface="Nimbus Sans"/>
                <a:ea typeface="Nimbus Sans"/>
                <a:cs typeface="Nimbus Sans"/>
              </a:defRPr>
            </a:lvl2pPr>
            <a:lvl3pPr>
              <a:defRPr sz="6825" b="1">
                <a:solidFill>
                  <a:srgbClr val="DFA54B"/>
                </a:solidFill>
                <a:latin typeface="Nimbus Sans"/>
                <a:ea typeface="Nimbus Sans"/>
                <a:cs typeface="Nimbus Sans"/>
              </a:defRPr>
            </a:lvl3pPr>
            <a:lvl4pPr>
              <a:defRPr sz="6825" b="1">
                <a:solidFill>
                  <a:srgbClr val="DFA54B"/>
                </a:solidFill>
                <a:latin typeface="Nimbus Sans"/>
                <a:ea typeface="Nimbus Sans"/>
                <a:cs typeface="Nimbus Sans"/>
              </a:defRPr>
            </a:lvl4pPr>
            <a:lvl5pPr>
              <a:defRPr sz="6825" b="1">
                <a:solidFill>
                  <a:srgbClr val="DFA54B"/>
                </a:solidFill>
                <a:latin typeface="Nimbus Sans"/>
                <a:ea typeface="Nimbus Sans"/>
                <a:cs typeface="Nimbus Sans"/>
              </a:defRPr>
            </a:lvl5pPr>
            <a:lvl6pPr>
              <a:defRPr sz="6825" b="1">
                <a:solidFill>
                  <a:srgbClr val="DFA54B"/>
                </a:solidFill>
                <a:latin typeface="Nimbus Sans"/>
                <a:ea typeface="Nimbus Sans"/>
                <a:cs typeface="Nimbus Sans"/>
              </a:defRPr>
            </a:lvl6pPr>
            <a:lvl7pPr>
              <a:defRPr sz="6825" b="1">
                <a:solidFill>
                  <a:srgbClr val="DFA54B"/>
                </a:solidFill>
                <a:latin typeface="Nimbus Sans"/>
                <a:ea typeface="Nimbus Sans"/>
                <a:cs typeface="Nimbus Sans"/>
              </a:defRPr>
            </a:lvl7pPr>
            <a:lvl8pPr>
              <a:defRPr sz="6825" b="1">
                <a:solidFill>
                  <a:srgbClr val="DFA54B"/>
                </a:solidFill>
                <a:latin typeface="Nimbus Sans"/>
                <a:ea typeface="Nimbus Sans"/>
                <a:cs typeface="Nimbus Sans"/>
              </a:defRPr>
            </a:lvl8pPr>
            <a:lvl9pPr>
              <a:defRPr sz="6825" b="1">
                <a:solidFill>
                  <a:srgbClr val="DFA54B"/>
                </a:solidFill>
                <a:latin typeface="Nimbus Sans"/>
                <a:ea typeface="Nimbus Sans"/>
                <a:cs typeface="Nimbus Sans"/>
              </a:defRPr>
            </a:lvl9pPr>
          </a:lstStyle>
          <a:p xmlns:a="http://schemas.openxmlformats.org/drawingml/2006/main">
            <a:pPr>
              <a:defRPr sz="6825" b="1">
                <a:solidFill>
                  <a:srgbClr val="DFA54B"/>
                </a:solidFill>
                <a:latin typeface="Nimbus Sans"/>
                <a:ea typeface="Nimbus Sans"/>
                <a:cs typeface="Nimbus Sans"/>
              </a:defRPr>
            </a:pPr>
            <a:r>
              <a:rPr sz="6825" b="1">
                <a:solidFill>
                  <a:srgbClr val="DFA54B"/>
                </a:solidFill>
                <a:latin typeface="Nimbus Sans"/>
                <a:ea typeface="Nimbus Sans"/>
                <a:cs typeface="Nimbus Sans"/>
              </a:rPr>
              <a:t>$88.3B</a:t>
            </a:r>
          </a:p>
        </p:txBody>
      </p:sp>
      <p:sp>
        <p:nvSpPr>
          <p:cNvPr id="8" name="label">
            <a:extLst xmlns:a="http://schemas.openxmlformats.org/drawingml/2006/main">
              <a:ext uri="{FF2B5EF4-FFF2-40B4-BE49-F238E27FC236}">
                <a16:creationId xmlns:a16="http://schemas.microsoft.com/office/drawing/2014/main" id="{1EE6BF76-EDAD-41CB-A76A-2BAA8C69677F}"/>
              </a:ext>
            </a:extLst>
          </p:cNvPr>
          <p:cNvSpPr>
            <a:spLocks xmlns:a="http://schemas.openxmlformats.org/drawingml/2006/main" noGrp="1"/>
          </p:cNvSpPr>
          <p:nvPr/>
        </p:nvSpPr>
        <p:spPr>
          <a:xfrm xmlns:a="http://schemas.openxmlformats.org/drawingml/2006/main">
            <a:off x="666750" y="5095875"/>
            <a:ext cx="4191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EFEEE9"/>
                </a:solidFill>
                <a:latin typeface="Nimbus Sans"/>
                <a:ea typeface="Nimbus Sans"/>
                <a:cs typeface="Nimbus Sans"/>
              </a:defRPr>
            </a:defPPr>
            <a:lvl1pPr>
              <a:defRPr sz="2250" b="0">
                <a:solidFill>
                  <a:srgbClr val="EFEEE9"/>
                </a:solidFill>
                <a:latin typeface="Nimbus Sans"/>
                <a:ea typeface="Nimbus Sans"/>
                <a:cs typeface="Nimbus Sans"/>
              </a:defRPr>
            </a:lvl1pPr>
            <a:lvl2pPr>
              <a:defRPr sz="2250" b="0">
                <a:solidFill>
                  <a:srgbClr val="EFEEE9"/>
                </a:solidFill>
                <a:latin typeface="Nimbus Sans"/>
                <a:ea typeface="Nimbus Sans"/>
                <a:cs typeface="Nimbus Sans"/>
              </a:defRPr>
            </a:lvl2pPr>
            <a:lvl3pPr>
              <a:defRPr sz="2250" b="0">
                <a:solidFill>
                  <a:srgbClr val="EFEEE9"/>
                </a:solidFill>
                <a:latin typeface="Nimbus Sans"/>
                <a:ea typeface="Nimbus Sans"/>
                <a:cs typeface="Nimbus Sans"/>
              </a:defRPr>
            </a:lvl3pPr>
            <a:lvl4pPr>
              <a:defRPr sz="2250" b="0">
                <a:solidFill>
                  <a:srgbClr val="EFEEE9"/>
                </a:solidFill>
                <a:latin typeface="Nimbus Sans"/>
                <a:ea typeface="Nimbus Sans"/>
                <a:cs typeface="Nimbus Sans"/>
              </a:defRPr>
            </a:lvl4pPr>
            <a:lvl5pPr>
              <a:defRPr sz="2250" b="0">
                <a:solidFill>
                  <a:srgbClr val="EFEEE9"/>
                </a:solidFill>
                <a:latin typeface="Nimbus Sans"/>
                <a:ea typeface="Nimbus Sans"/>
                <a:cs typeface="Nimbus Sans"/>
              </a:defRPr>
            </a:lvl5pPr>
            <a:lvl6pPr>
              <a:defRPr sz="2250" b="0">
                <a:solidFill>
                  <a:srgbClr val="EFEEE9"/>
                </a:solidFill>
                <a:latin typeface="Nimbus Sans"/>
                <a:ea typeface="Nimbus Sans"/>
                <a:cs typeface="Nimbus Sans"/>
              </a:defRPr>
            </a:lvl6pPr>
            <a:lvl7pPr>
              <a:defRPr sz="2250" b="0">
                <a:solidFill>
                  <a:srgbClr val="EFEEE9"/>
                </a:solidFill>
                <a:latin typeface="Nimbus Sans"/>
                <a:ea typeface="Nimbus Sans"/>
                <a:cs typeface="Nimbus Sans"/>
              </a:defRPr>
            </a:lvl7pPr>
            <a:lvl8pPr>
              <a:defRPr sz="2250" b="0">
                <a:solidFill>
                  <a:srgbClr val="EFEEE9"/>
                </a:solidFill>
                <a:latin typeface="Nimbus Sans"/>
                <a:ea typeface="Nimbus Sans"/>
                <a:cs typeface="Nimbus Sans"/>
              </a:defRPr>
            </a:lvl8pPr>
            <a:lvl9pPr>
              <a:defRPr sz="2250" b="0">
                <a:solidFill>
                  <a:srgbClr val="EFEEE9"/>
                </a:solidFill>
                <a:latin typeface="Nimbus Sans"/>
                <a:ea typeface="Nimbus Sans"/>
                <a:cs typeface="Nimbus Sans"/>
              </a:defRPr>
            </a:lvl9pPr>
          </a:lstStyle>
          <a:p xmlns:a="http://schemas.openxmlformats.org/drawingml/2006/main">
            <a:pPr>
              <a:defRPr sz="2250" b="0">
                <a:solidFill>
                  <a:srgbClr val="EFEEE9"/>
                </a:solidFill>
                <a:latin typeface="Nimbus Sans"/>
                <a:ea typeface="Nimbus Sans"/>
                <a:cs typeface="Nimbus Sans"/>
              </a:defRPr>
            </a:pPr>
            <a:r>
              <a:rPr sz="2250" b="0">
                <a:solidFill>
                  <a:srgbClr val="EFEEE9"/>
                </a:solidFill>
                <a:latin typeface="Nimbus Sans"/>
                <a:ea typeface="Nimbus Sans"/>
                <a:cs typeface="Nimbus Sans"/>
              </a:rPr>
              <a:t>2026 robotics market estimate</a:t>
            </a:r>
          </a:p>
        </p:txBody>
      </p:sp>
      <p:sp>
        <p:nvSpPr>
          <p:cNvPr id="9" name="detail">
            <a:extLst xmlns:a="http://schemas.openxmlformats.org/drawingml/2006/main">
              <a:ext uri="{FF2B5EF4-FFF2-40B4-BE49-F238E27FC236}">
                <a16:creationId xmlns:a16="http://schemas.microsoft.com/office/drawing/2014/main" id="{C116E9D4-0FDB-4980-8091-F255D63ACECE}"/>
              </a:ext>
            </a:extLst>
          </p:cNvPr>
          <p:cNvSpPr>
            <a:spLocks xmlns:a="http://schemas.openxmlformats.org/drawingml/2006/main" noGrp="1"/>
          </p:cNvSpPr>
          <p:nvPr/>
        </p:nvSpPr>
        <p:spPr>
          <a:xfrm xmlns:a="http://schemas.openxmlformats.org/drawingml/2006/main">
            <a:off x="666750" y="6105525"/>
            <a:ext cx="4191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B9BEB7"/>
                </a:solidFill>
                <a:latin typeface="Nimbus Sans"/>
                <a:ea typeface="Nimbus Sans"/>
                <a:cs typeface="Nimbus Sans"/>
              </a:defRPr>
            </a:defPPr>
            <a:lvl1pPr>
              <a:defRPr sz="1950" b="0">
                <a:solidFill>
                  <a:srgbClr val="B9BEB7"/>
                </a:solidFill>
                <a:latin typeface="Nimbus Sans"/>
                <a:ea typeface="Nimbus Sans"/>
                <a:cs typeface="Nimbus Sans"/>
              </a:defRPr>
            </a:lvl1pPr>
            <a:lvl2pPr>
              <a:defRPr sz="1950" b="0">
                <a:solidFill>
                  <a:srgbClr val="B9BEB7"/>
                </a:solidFill>
                <a:latin typeface="Nimbus Sans"/>
                <a:ea typeface="Nimbus Sans"/>
                <a:cs typeface="Nimbus Sans"/>
              </a:defRPr>
            </a:lvl2pPr>
            <a:lvl3pPr>
              <a:defRPr sz="1950" b="0">
                <a:solidFill>
                  <a:srgbClr val="B9BEB7"/>
                </a:solidFill>
                <a:latin typeface="Nimbus Sans"/>
                <a:ea typeface="Nimbus Sans"/>
                <a:cs typeface="Nimbus Sans"/>
              </a:defRPr>
            </a:lvl3pPr>
            <a:lvl4pPr>
              <a:defRPr sz="1950" b="0">
                <a:solidFill>
                  <a:srgbClr val="B9BEB7"/>
                </a:solidFill>
                <a:latin typeface="Nimbus Sans"/>
                <a:ea typeface="Nimbus Sans"/>
                <a:cs typeface="Nimbus Sans"/>
              </a:defRPr>
            </a:lvl4pPr>
            <a:lvl5pPr>
              <a:defRPr sz="1950" b="0">
                <a:solidFill>
                  <a:srgbClr val="B9BEB7"/>
                </a:solidFill>
                <a:latin typeface="Nimbus Sans"/>
                <a:ea typeface="Nimbus Sans"/>
                <a:cs typeface="Nimbus Sans"/>
              </a:defRPr>
            </a:lvl5pPr>
            <a:lvl6pPr>
              <a:defRPr sz="1950" b="0">
                <a:solidFill>
                  <a:srgbClr val="B9BEB7"/>
                </a:solidFill>
                <a:latin typeface="Nimbus Sans"/>
                <a:ea typeface="Nimbus Sans"/>
                <a:cs typeface="Nimbus Sans"/>
              </a:defRPr>
            </a:lvl6pPr>
            <a:lvl7pPr>
              <a:defRPr sz="1950" b="0">
                <a:solidFill>
                  <a:srgbClr val="B9BEB7"/>
                </a:solidFill>
                <a:latin typeface="Nimbus Sans"/>
                <a:ea typeface="Nimbus Sans"/>
                <a:cs typeface="Nimbus Sans"/>
              </a:defRPr>
            </a:lvl7pPr>
            <a:lvl8pPr>
              <a:defRPr sz="1950" b="0">
                <a:solidFill>
                  <a:srgbClr val="B9BEB7"/>
                </a:solidFill>
                <a:latin typeface="Nimbus Sans"/>
                <a:ea typeface="Nimbus Sans"/>
                <a:cs typeface="Nimbus Sans"/>
              </a:defRPr>
            </a:lvl8pPr>
            <a:lvl9pPr>
              <a:defRPr sz="1950" b="0">
                <a:solidFill>
                  <a:srgbClr val="B9BEB7"/>
                </a:solidFill>
                <a:latin typeface="Nimbus Sans"/>
                <a:ea typeface="Nimbus Sans"/>
                <a:cs typeface="Nimbus Sans"/>
              </a:defRPr>
            </a:lvl9pPr>
          </a:lstStyle>
          <a:p xmlns:a="http://schemas.openxmlformats.org/drawingml/2006/main">
            <a:pPr>
              <a:defRPr sz="1950" b="0">
                <a:solidFill>
                  <a:srgbClr val="B9BEB7"/>
                </a:solidFill>
                <a:latin typeface="Nimbus Sans"/>
                <a:ea typeface="Nimbus Sans"/>
                <a:cs typeface="Nimbus Sans"/>
              </a:defRPr>
            </a:pPr>
            <a:r>
              <a:rPr sz="1950" b="0">
                <a:solidFill>
                  <a:srgbClr val="B9BEB7"/>
                </a:solidFill>
                <a:latin typeface="Nimbus Sans"/>
                <a:ea typeface="Nimbus Sans"/>
                <a:cs typeface="Nimbus Sans"/>
              </a:rPr>
              <a:t>$259.1B forecast for 2032</a:t>
            </a:r>
          </a:p>
          <a:p xmlns:a="http://schemas.openxmlformats.org/drawingml/2006/main">
            <a:pPr>
              <a:defRPr sz="1950" b="0">
                <a:solidFill>
                  <a:srgbClr val="B9BEB7"/>
                </a:solidFill>
                <a:latin typeface="Nimbus Sans"/>
                <a:ea typeface="Nimbus Sans"/>
                <a:cs typeface="Nimbus Sans"/>
              </a:defRPr>
            </a:pPr>
            <a:r>
              <a:rPr sz="1950" b="0">
                <a:solidFill>
                  <a:srgbClr val="B9BEB7"/>
                </a:solidFill>
                <a:latin typeface="Nimbus Sans"/>
                <a:ea typeface="Nimbus Sans"/>
                <a:cs typeface="Nimbus Sans"/>
              </a:rPr>
              <a:t>19.62% CAGR, 2027–2032</a:t>
            </a:r>
          </a:p>
        </p:txBody>
      </p:sp>
      <p:sp>
        <p:nvSpPr>
          <p:cNvPr id="10" name="source">
            <a:extLst xmlns:a="http://schemas.openxmlformats.org/drawingml/2006/main">
              <a:ext uri="{FF2B5EF4-FFF2-40B4-BE49-F238E27FC236}">
                <a16:creationId xmlns:a16="http://schemas.microsoft.com/office/drawing/2014/main" id="{56F02EFE-78D9-495B-AC58-B0F67F010588}"/>
              </a:ext>
            </a:extLst>
          </p:cNvPr>
          <p:cNvSpPr>
            <a:spLocks xmlns:a="http://schemas.openxmlformats.org/drawingml/2006/main" noGrp="1"/>
          </p:cNvSpPr>
          <p:nvPr/>
        </p:nvSpPr>
        <p:spPr>
          <a:xfrm xmlns:a="http://schemas.openxmlformats.org/drawingml/2006/main">
            <a:off x="666750" y="7219950"/>
            <a:ext cx="4191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B9BEB7"/>
                </a:solidFill>
                <a:latin typeface="Nimbus Sans"/>
                <a:ea typeface="Nimbus Sans"/>
                <a:cs typeface="Nimbus Sans"/>
              </a:defRPr>
            </a:defPPr>
            <a:lvl1pPr>
              <a:defRPr sz="1275" b="0">
                <a:solidFill>
                  <a:srgbClr val="B9BEB7"/>
                </a:solidFill>
                <a:latin typeface="Nimbus Sans"/>
                <a:ea typeface="Nimbus Sans"/>
                <a:cs typeface="Nimbus Sans"/>
              </a:defRPr>
            </a:lvl1pPr>
            <a:lvl2pPr>
              <a:defRPr sz="1275" b="0">
                <a:solidFill>
                  <a:srgbClr val="B9BEB7"/>
                </a:solidFill>
                <a:latin typeface="Nimbus Sans"/>
                <a:ea typeface="Nimbus Sans"/>
                <a:cs typeface="Nimbus Sans"/>
              </a:defRPr>
            </a:lvl2pPr>
            <a:lvl3pPr>
              <a:defRPr sz="1275" b="0">
                <a:solidFill>
                  <a:srgbClr val="B9BEB7"/>
                </a:solidFill>
                <a:latin typeface="Nimbus Sans"/>
                <a:ea typeface="Nimbus Sans"/>
                <a:cs typeface="Nimbus Sans"/>
              </a:defRPr>
            </a:lvl3pPr>
            <a:lvl4pPr>
              <a:defRPr sz="1275" b="0">
                <a:solidFill>
                  <a:srgbClr val="B9BEB7"/>
                </a:solidFill>
                <a:latin typeface="Nimbus Sans"/>
                <a:ea typeface="Nimbus Sans"/>
                <a:cs typeface="Nimbus Sans"/>
              </a:defRPr>
            </a:lvl4pPr>
            <a:lvl5pPr>
              <a:defRPr sz="1275" b="0">
                <a:solidFill>
                  <a:srgbClr val="B9BEB7"/>
                </a:solidFill>
                <a:latin typeface="Nimbus Sans"/>
                <a:ea typeface="Nimbus Sans"/>
                <a:cs typeface="Nimbus Sans"/>
              </a:defRPr>
            </a:lvl5pPr>
            <a:lvl6pPr>
              <a:defRPr sz="1275" b="0">
                <a:solidFill>
                  <a:srgbClr val="B9BEB7"/>
                </a:solidFill>
                <a:latin typeface="Nimbus Sans"/>
                <a:ea typeface="Nimbus Sans"/>
                <a:cs typeface="Nimbus Sans"/>
              </a:defRPr>
            </a:lvl6pPr>
            <a:lvl7pPr>
              <a:defRPr sz="1275" b="0">
                <a:solidFill>
                  <a:srgbClr val="B9BEB7"/>
                </a:solidFill>
                <a:latin typeface="Nimbus Sans"/>
                <a:ea typeface="Nimbus Sans"/>
                <a:cs typeface="Nimbus Sans"/>
              </a:defRPr>
            </a:lvl7pPr>
            <a:lvl8pPr>
              <a:defRPr sz="1275" b="0">
                <a:solidFill>
                  <a:srgbClr val="B9BEB7"/>
                </a:solidFill>
                <a:latin typeface="Nimbus Sans"/>
                <a:ea typeface="Nimbus Sans"/>
                <a:cs typeface="Nimbus Sans"/>
              </a:defRPr>
            </a:lvl8pPr>
            <a:lvl9pPr>
              <a:defRPr sz="1275" b="0">
                <a:solidFill>
                  <a:srgbClr val="B9BEB7"/>
                </a:solidFill>
                <a:latin typeface="Nimbus Sans"/>
                <a:ea typeface="Nimbus Sans"/>
                <a:cs typeface="Nimbus Sans"/>
              </a:defRPr>
            </a:lvl9pPr>
          </a:lstStyle>
          <a:p xmlns:a="http://schemas.openxmlformats.org/drawingml/2006/main">
            <a:pPr>
              <a:defRPr sz="1275" b="0">
                <a:solidFill>
                  <a:srgbClr val="B9BEB7"/>
                </a:solidFill>
                <a:latin typeface="Nimbus Sans"/>
                <a:ea typeface="Nimbus Sans"/>
                <a:cs typeface="Nimbus Sans"/>
              </a:defRPr>
            </a:pPr>
            <a:r>
              <a:rPr sz="1275" b="0">
                <a:solidFill>
                  <a:srgbClr val="B9BEB7"/>
                </a:solidFill>
                <a:latin typeface="Nimbus Sans"/>
                <a:ea typeface="Nimbus Sans"/>
                <a:cs typeface="Nimbus Sans"/>
              </a:rPr>
              <a:t>Mordor Intelligence / Oct 2026</a:t>
            </a:r>
          </a:p>
        </p:txBody>
      </p:sp>
      <p:sp>
        <p:nvSpPr>
          <p:cNvPr id="11" name="">
            <a:extLst xmlns:a="http://schemas.openxmlformats.org/drawingml/2006/main">
              <a:ext uri="{FF2B5EF4-FFF2-40B4-BE49-F238E27FC236}">
                <a16:creationId xmlns:a16="http://schemas.microsoft.com/office/drawing/2014/main" id="{83DBD92F-BBC8-4E5A-BAF9-C7EF0A90D673}"/>
              </a:ext>
            </a:extLst>
          </p:cNvPr>
          <p:cNvSpPr>
            <a:spLocks xmlns:a="http://schemas.openxmlformats.org/drawingml/2006/main" noGrp="1"/>
          </p:cNvSpPr>
          <p:nvPr/>
        </p:nvSpPr>
        <p:spPr>
          <a:xfrm xmlns:a="http://schemas.openxmlformats.org/drawingml/2006/main">
            <a:off x="5524500" y="3581400"/>
            <a:ext cx="4191000" cy="19050"/>
          </a:xfrm>
          <a:prstGeom xmlns:a="http://schemas.openxmlformats.org/drawingml/2006/main" prst="rect">
            <a:avLst/>
          </a:prstGeom>
          <a:solidFill xmlns:a="http://schemas.openxmlformats.org/drawingml/2006/main">
            <a:srgbClr val="343B34"/>
          </a:solidFill>
          <a:ln xmlns:a="http://schemas.openxmlformats.org/drawingml/2006/main" w="0">
            <a:noFill/>
            <a:prstDash val="solid"/>
          </a:ln>
        </p:spPr>
      </p:sp>
      <p:sp>
        <p:nvSpPr>
          <p:cNvPr id="12" name="metric">
            <a:extLst xmlns:a="http://schemas.openxmlformats.org/drawingml/2006/main">
              <a:ext uri="{FF2B5EF4-FFF2-40B4-BE49-F238E27FC236}">
                <a16:creationId xmlns:a16="http://schemas.microsoft.com/office/drawing/2014/main" id="{FDF22E45-D631-4DB9-A806-94FEC335DACA}"/>
              </a:ext>
            </a:extLst>
          </p:cNvPr>
          <p:cNvSpPr>
            <a:spLocks xmlns:a="http://schemas.openxmlformats.org/drawingml/2006/main" noGrp="1"/>
          </p:cNvSpPr>
          <p:nvPr/>
        </p:nvSpPr>
        <p:spPr>
          <a:xfrm xmlns:a="http://schemas.openxmlformats.org/drawingml/2006/main">
            <a:off x="5524500" y="386715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6825" b="1">
                <a:solidFill>
                  <a:srgbClr val="DFA54B"/>
                </a:solidFill>
                <a:latin typeface="Nimbus Sans"/>
                <a:ea typeface="Nimbus Sans"/>
                <a:cs typeface="Nimbus Sans"/>
              </a:defRPr>
            </a:defPPr>
            <a:lvl1pPr>
              <a:defRPr sz="6825" b="1">
                <a:solidFill>
                  <a:srgbClr val="DFA54B"/>
                </a:solidFill>
                <a:latin typeface="Nimbus Sans"/>
                <a:ea typeface="Nimbus Sans"/>
                <a:cs typeface="Nimbus Sans"/>
              </a:defRPr>
            </a:lvl1pPr>
            <a:lvl2pPr>
              <a:defRPr sz="6825" b="1">
                <a:solidFill>
                  <a:srgbClr val="DFA54B"/>
                </a:solidFill>
                <a:latin typeface="Nimbus Sans"/>
                <a:ea typeface="Nimbus Sans"/>
                <a:cs typeface="Nimbus Sans"/>
              </a:defRPr>
            </a:lvl2pPr>
            <a:lvl3pPr>
              <a:defRPr sz="6825" b="1">
                <a:solidFill>
                  <a:srgbClr val="DFA54B"/>
                </a:solidFill>
                <a:latin typeface="Nimbus Sans"/>
                <a:ea typeface="Nimbus Sans"/>
                <a:cs typeface="Nimbus Sans"/>
              </a:defRPr>
            </a:lvl3pPr>
            <a:lvl4pPr>
              <a:defRPr sz="6825" b="1">
                <a:solidFill>
                  <a:srgbClr val="DFA54B"/>
                </a:solidFill>
                <a:latin typeface="Nimbus Sans"/>
                <a:ea typeface="Nimbus Sans"/>
                <a:cs typeface="Nimbus Sans"/>
              </a:defRPr>
            </a:lvl4pPr>
            <a:lvl5pPr>
              <a:defRPr sz="6825" b="1">
                <a:solidFill>
                  <a:srgbClr val="DFA54B"/>
                </a:solidFill>
                <a:latin typeface="Nimbus Sans"/>
                <a:ea typeface="Nimbus Sans"/>
                <a:cs typeface="Nimbus Sans"/>
              </a:defRPr>
            </a:lvl5pPr>
            <a:lvl6pPr>
              <a:defRPr sz="6825" b="1">
                <a:solidFill>
                  <a:srgbClr val="DFA54B"/>
                </a:solidFill>
                <a:latin typeface="Nimbus Sans"/>
                <a:ea typeface="Nimbus Sans"/>
                <a:cs typeface="Nimbus Sans"/>
              </a:defRPr>
            </a:lvl6pPr>
            <a:lvl7pPr>
              <a:defRPr sz="6825" b="1">
                <a:solidFill>
                  <a:srgbClr val="DFA54B"/>
                </a:solidFill>
                <a:latin typeface="Nimbus Sans"/>
                <a:ea typeface="Nimbus Sans"/>
                <a:cs typeface="Nimbus Sans"/>
              </a:defRPr>
            </a:lvl7pPr>
            <a:lvl8pPr>
              <a:defRPr sz="6825" b="1">
                <a:solidFill>
                  <a:srgbClr val="DFA54B"/>
                </a:solidFill>
                <a:latin typeface="Nimbus Sans"/>
                <a:ea typeface="Nimbus Sans"/>
                <a:cs typeface="Nimbus Sans"/>
              </a:defRPr>
            </a:lvl8pPr>
            <a:lvl9pPr>
              <a:defRPr sz="6825" b="1">
                <a:solidFill>
                  <a:srgbClr val="DFA54B"/>
                </a:solidFill>
                <a:latin typeface="Nimbus Sans"/>
                <a:ea typeface="Nimbus Sans"/>
                <a:cs typeface="Nimbus Sans"/>
              </a:defRPr>
            </a:lvl9pPr>
          </a:lstStyle>
          <a:p xmlns:a="http://schemas.openxmlformats.org/drawingml/2006/main">
            <a:pPr>
              <a:defRPr sz="6825" b="1">
                <a:solidFill>
                  <a:srgbClr val="DFA54B"/>
                </a:solidFill>
                <a:latin typeface="Nimbus Sans"/>
                <a:ea typeface="Nimbus Sans"/>
                <a:cs typeface="Nimbus Sans"/>
              </a:defRPr>
            </a:pPr>
            <a:r>
              <a:rPr sz="6825" b="1">
                <a:solidFill>
                  <a:srgbClr val="DFA54B"/>
                </a:solidFill>
                <a:latin typeface="Nimbus Sans"/>
                <a:ea typeface="Nimbus Sans"/>
                <a:cs typeface="Nimbus Sans"/>
              </a:rPr>
              <a:t>$27.6B</a:t>
            </a:r>
          </a:p>
        </p:txBody>
      </p:sp>
      <p:sp>
        <p:nvSpPr>
          <p:cNvPr id="13" name="label">
            <a:extLst xmlns:a="http://schemas.openxmlformats.org/drawingml/2006/main">
              <a:ext uri="{FF2B5EF4-FFF2-40B4-BE49-F238E27FC236}">
                <a16:creationId xmlns:a16="http://schemas.microsoft.com/office/drawing/2014/main" id="{A32A73D6-A730-454B-A860-93691C359FA0}"/>
              </a:ext>
            </a:extLst>
          </p:cNvPr>
          <p:cNvSpPr>
            <a:spLocks xmlns:a="http://schemas.openxmlformats.org/drawingml/2006/main" noGrp="1"/>
          </p:cNvSpPr>
          <p:nvPr/>
        </p:nvSpPr>
        <p:spPr>
          <a:xfrm xmlns:a="http://schemas.openxmlformats.org/drawingml/2006/main">
            <a:off x="5524500" y="5095875"/>
            <a:ext cx="4191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EFEEE9"/>
                </a:solidFill>
                <a:latin typeface="Nimbus Sans"/>
                <a:ea typeface="Nimbus Sans"/>
                <a:cs typeface="Nimbus Sans"/>
              </a:defRPr>
            </a:defPPr>
            <a:lvl1pPr>
              <a:defRPr sz="2250" b="0">
                <a:solidFill>
                  <a:srgbClr val="EFEEE9"/>
                </a:solidFill>
                <a:latin typeface="Nimbus Sans"/>
                <a:ea typeface="Nimbus Sans"/>
                <a:cs typeface="Nimbus Sans"/>
              </a:defRPr>
            </a:lvl1pPr>
            <a:lvl2pPr>
              <a:defRPr sz="2250" b="0">
                <a:solidFill>
                  <a:srgbClr val="EFEEE9"/>
                </a:solidFill>
                <a:latin typeface="Nimbus Sans"/>
                <a:ea typeface="Nimbus Sans"/>
                <a:cs typeface="Nimbus Sans"/>
              </a:defRPr>
            </a:lvl2pPr>
            <a:lvl3pPr>
              <a:defRPr sz="2250" b="0">
                <a:solidFill>
                  <a:srgbClr val="EFEEE9"/>
                </a:solidFill>
                <a:latin typeface="Nimbus Sans"/>
                <a:ea typeface="Nimbus Sans"/>
                <a:cs typeface="Nimbus Sans"/>
              </a:defRPr>
            </a:lvl3pPr>
            <a:lvl4pPr>
              <a:defRPr sz="2250" b="0">
                <a:solidFill>
                  <a:srgbClr val="EFEEE9"/>
                </a:solidFill>
                <a:latin typeface="Nimbus Sans"/>
                <a:ea typeface="Nimbus Sans"/>
                <a:cs typeface="Nimbus Sans"/>
              </a:defRPr>
            </a:lvl4pPr>
            <a:lvl5pPr>
              <a:defRPr sz="2250" b="0">
                <a:solidFill>
                  <a:srgbClr val="EFEEE9"/>
                </a:solidFill>
                <a:latin typeface="Nimbus Sans"/>
                <a:ea typeface="Nimbus Sans"/>
                <a:cs typeface="Nimbus Sans"/>
              </a:defRPr>
            </a:lvl5pPr>
            <a:lvl6pPr>
              <a:defRPr sz="2250" b="0">
                <a:solidFill>
                  <a:srgbClr val="EFEEE9"/>
                </a:solidFill>
                <a:latin typeface="Nimbus Sans"/>
                <a:ea typeface="Nimbus Sans"/>
                <a:cs typeface="Nimbus Sans"/>
              </a:defRPr>
            </a:lvl6pPr>
            <a:lvl7pPr>
              <a:defRPr sz="2250" b="0">
                <a:solidFill>
                  <a:srgbClr val="EFEEE9"/>
                </a:solidFill>
                <a:latin typeface="Nimbus Sans"/>
                <a:ea typeface="Nimbus Sans"/>
                <a:cs typeface="Nimbus Sans"/>
              </a:defRPr>
            </a:lvl7pPr>
            <a:lvl8pPr>
              <a:defRPr sz="2250" b="0">
                <a:solidFill>
                  <a:srgbClr val="EFEEE9"/>
                </a:solidFill>
                <a:latin typeface="Nimbus Sans"/>
                <a:ea typeface="Nimbus Sans"/>
                <a:cs typeface="Nimbus Sans"/>
              </a:defRPr>
            </a:lvl8pPr>
            <a:lvl9pPr>
              <a:defRPr sz="2250" b="0">
                <a:solidFill>
                  <a:srgbClr val="EFEEE9"/>
                </a:solidFill>
                <a:latin typeface="Nimbus Sans"/>
                <a:ea typeface="Nimbus Sans"/>
                <a:cs typeface="Nimbus Sans"/>
              </a:defRPr>
            </a:lvl9pPr>
          </a:lstStyle>
          <a:p xmlns:a="http://schemas.openxmlformats.org/drawingml/2006/main">
            <a:pPr>
              <a:defRPr sz="2250" b="0">
                <a:solidFill>
                  <a:srgbClr val="EFEEE9"/>
                </a:solidFill>
                <a:latin typeface="Nimbus Sans"/>
                <a:ea typeface="Nimbus Sans"/>
                <a:cs typeface="Nimbus Sans"/>
              </a:defRPr>
            </a:pPr>
            <a:r>
              <a:rPr sz="2250" b="0">
                <a:solidFill>
                  <a:srgbClr val="EFEEE9"/>
                </a:solidFill>
                <a:latin typeface="Nimbus Sans"/>
                <a:ea typeface="Nimbus Sans"/>
                <a:cs typeface="Nimbus Sans"/>
              </a:rPr>
              <a:t>2025 robotics &amp; physical AI VC</a:t>
            </a:r>
          </a:p>
        </p:txBody>
      </p:sp>
      <p:sp>
        <p:nvSpPr>
          <p:cNvPr id="14" name="detail">
            <a:extLst xmlns:a="http://schemas.openxmlformats.org/drawingml/2006/main">
              <a:ext uri="{FF2B5EF4-FFF2-40B4-BE49-F238E27FC236}">
                <a16:creationId xmlns:a16="http://schemas.microsoft.com/office/drawing/2014/main" id="{CC29CE18-E7B1-4AD4-BC38-EAE054DFB101}"/>
              </a:ext>
            </a:extLst>
          </p:cNvPr>
          <p:cNvSpPr>
            <a:spLocks xmlns:a="http://schemas.openxmlformats.org/drawingml/2006/main" noGrp="1"/>
          </p:cNvSpPr>
          <p:nvPr/>
        </p:nvSpPr>
        <p:spPr>
          <a:xfrm xmlns:a="http://schemas.openxmlformats.org/drawingml/2006/main">
            <a:off x="5524500" y="6105525"/>
            <a:ext cx="4191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B9BEB7"/>
                </a:solidFill>
                <a:latin typeface="Nimbus Sans"/>
                <a:ea typeface="Nimbus Sans"/>
                <a:cs typeface="Nimbus Sans"/>
              </a:defRPr>
            </a:defPPr>
            <a:lvl1pPr>
              <a:defRPr sz="1950" b="0">
                <a:solidFill>
                  <a:srgbClr val="B9BEB7"/>
                </a:solidFill>
                <a:latin typeface="Nimbus Sans"/>
                <a:ea typeface="Nimbus Sans"/>
                <a:cs typeface="Nimbus Sans"/>
              </a:defRPr>
            </a:lvl1pPr>
            <a:lvl2pPr>
              <a:defRPr sz="1950" b="0">
                <a:solidFill>
                  <a:srgbClr val="B9BEB7"/>
                </a:solidFill>
                <a:latin typeface="Nimbus Sans"/>
                <a:ea typeface="Nimbus Sans"/>
                <a:cs typeface="Nimbus Sans"/>
              </a:defRPr>
            </a:lvl2pPr>
            <a:lvl3pPr>
              <a:defRPr sz="1950" b="0">
                <a:solidFill>
                  <a:srgbClr val="B9BEB7"/>
                </a:solidFill>
                <a:latin typeface="Nimbus Sans"/>
                <a:ea typeface="Nimbus Sans"/>
                <a:cs typeface="Nimbus Sans"/>
              </a:defRPr>
            </a:lvl3pPr>
            <a:lvl4pPr>
              <a:defRPr sz="1950" b="0">
                <a:solidFill>
                  <a:srgbClr val="B9BEB7"/>
                </a:solidFill>
                <a:latin typeface="Nimbus Sans"/>
                <a:ea typeface="Nimbus Sans"/>
                <a:cs typeface="Nimbus Sans"/>
              </a:defRPr>
            </a:lvl4pPr>
            <a:lvl5pPr>
              <a:defRPr sz="1950" b="0">
                <a:solidFill>
                  <a:srgbClr val="B9BEB7"/>
                </a:solidFill>
                <a:latin typeface="Nimbus Sans"/>
                <a:ea typeface="Nimbus Sans"/>
                <a:cs typeface="Nimbus Sans"/>
              </a:defRPr>
            </a:lvl5pPr>
            <a:lvl6pPr>
              <a:defRPr sz="1950" b="0">
                <a:solidFill>
                  <a:srgbClr val="B9BEB7"/>
                </a:solidFill>
                <a:latin typeface="Nimbus Sans"/>
                <a:ea typeface="Nimbus Sans"/>
                <a:cs typeface="Nimbus Sans"/>
              </a:defRPr>
            </a:lvl6pPr>
            <a:lvl7pPr>
              <a:defRPr sz="1950" b="0">
                <a:solidFill>
                  <a:srgbClr val="B9BEB7"/>
                </a:solidFill>
                <a:latin typeface="Nimbus Sans"/>
                <a:ea typeface="Nimbus Sans"/>
                <a:cs typeface="Nimbus Sans"/>
              </a:defRPr>
            </a:lvl7pPr>
            <a:lvl8pPr>
              <a:defRPr sz="1950" b="0">
                <a:solidFill>
                  <a:srgbClr val="B9BEB7"/>
                </a:solidFill>
                <a:latin typeface="Nimbus Sans"/>
                <a:ea typeface="Nimbus Sans"/>
                <a:cs typeface="Nimbus Sans"/>
              </a:defRPr>
            </a:lvl8pPr>
            <a:lvl9pPr>
              <a:defRPr sz="1950" b="0">
                <a:solidFill>
                  <a:srgbClr val="B9BEB7"/>
                </a:solidFill>
                <a:latin typeface="Nimbus Sans"/>
                <a:ea typeface="Nimbus Sans"/>
                <a:cs typeface="Nimbus Sans"/>
              </a:defRPr>
            </a:lvl9pPr>
          </a:lstStyle>
          <a:p xmlns:a="http://schemas.openxmlformats.org/drawingml/2006/main">
            <a:pPr>
              <a:defRPr sz="1950" b="0">
                <a:solidFill>
                  <a:srgbClr val="B9BEB7"/>
                </a:solidFill>
                <a:latin typeface="Nimbus Sans"/>
                <a:ea typeface="Nimbus Sans"/>
                <a:cs typeface="Nimbus Sans"/>
              </a:defRPr>
            </a:pPr>
            <a:r>
              <a:rPr sz="1950" b="0">
                <a:solidFill>
                  <a:srgbClr val="B9BEB7"/>
                </a:solidFill>
                <a:latin typeface="Nimbus Sans"/>
                <a:ea typeface="Nimbus Sans"/>
                <a:cs typeface="Nimbus Sans"/>
              </a:rPr>
              <a:t>1,009 deals</a:t>
            </a:r>
          </a:p>
          <a:p xmlns:a="http://schemas.openxmlformats.org/drawingml/2006/main">
            <a:pPr>
              <a:defRPr sz="1950" b="0">
                <a:solidFill>
                  <a:srgbClr val="B9BEB7"/>
                </a:solidFill>
                <a:latin typeface="Nimbus Sans"/>
                <a:ea typeface="Nimbus Sans"/>
                <a:cs typeface="Nimbus Sans"/>
              </a:defRPr>
            </a:pPr>
            <a:r>
              <a:rPr sz="1950" b="0">
                <a:solidFill>
                  <a:srgbClr val="B9BEB7"/>
                </a:solidFill>
                <a:latin typeface="Nimbus Sans"/>
                <a:ea typeface="Nimbus Sans"/>
                <a:cs typeface="Nimbus Sans"/>
              </a:rPr>
              <a:t>About 2× the 2024 funding total</a:t>
            </a:r>
          </a:p>
        </p:txBody>
      </p:sp>
      <p:sp>
        <p:nvSpPr>
          <p:cNvPr id="15" name="source">
            <a:extLst xmlns:a="http://schemas.openxmlformats.org/drawingml/2006/main">
              <a:ext uri="{FF2B5EF4-FFF2-40B4-BE49-F238E27FC236}">
                <a16:creationId xmlns:a16="http://schemas.microsoft.com/office/drawing/2014/main" id="{43E19804-F2E5-4012-892C-7A18C9C43821}"/>
              </a:ext>
            </a:extLst>
          </p:cNvPr>
          <p:cNvSpPr>
            <a:spLocks xmlns:a="http://schemas.openxmlformats.org/drawingml/2006/main" noGrp="1"/>
          </p:cNvSpPr>
          <p:nvPr/>
        </p:nvSpPr>
        <p:spPr>
          <a:xfrm xmlns:a="http://schemas.openxmlformats.org/drawingml/2006/main">
            <a:off x="5524500" y="7219950"/>
            <a:ext cx="4191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B9BEB7"/>
                </a:solidFill>
                <a:latin typeface="Nimbus Sans"/>
                <a:ea typeface="Nimbus Sans"/>
                <a:cs typeface="Nimbus Sans"/>
              </a:defRPr>
            </a:defPPr>
            <a:lvl1pPr>
              <a:defRPr sz="1275" b="0">
                <a:solidFill>
                  <a:srgbClr val="B9BEB7"/>
                </a:solidFill>
                <a:latin typeface="Nimbus Sans"/>
                <a:ea typeface="Nimbus Sans"/>
                <a:cs typeface="Nimbus Sans"/>
              </a:defRPr>
            </a:lvl1pPr>
            <a:lvl2pPr>
              <a:defRPr sz="1275" b="0">
                <a:solidFill>
                  <a:srgbClr val="B9BEB7"/>
                </a:solidFill>
                <a:latin typeface="Nimbus Sans"/>
                <a:ea typeface="Nimbus Sans"/>
                <a:cs typeface="Nimbus Sans"/>
              </a:defRPr>
            </a:lvl2pPr>
            <a:lvl3pPr>
              <a:defRPr sz="1275" b="0">
                <a:solidFill>
                  <a:srgbClr val="B9BEB7"/>
                </a:solidFill>
                <a:latin typeface="Nimbus Sans"/>
                <a:ea typeface="Nimbus Sans"/>
                <a:cs typeface="Nimbus Sans"/>
              </a:defRPr>
            </a:lvl3pPr>
            <a:lvl4pPr>
              <a:defRPr sz="1275" b="0">
                <a:solidFill>
                  <a:srgbClr val="B9BEB7"/>
                </a:solidFill>
                <a:latin typeface="Nimbus Sans"/>
                <a:ea typeface="Nimbus Sans"/>
                <a:cs typeface="Nimbus Sans"/>
              </a:defRPr>
            </a:lvl4pPr>
            <a:lvl5pPr>
              <a:defRPr sz="1275" b="0">
                <a:solidFill>
                  <a:srgbClr val="B9BEB7"/>
                </a:solidFill>
                <a:latin typeface="Nimbus Sans"/>
                <a:ea typeface="Nimbus Sans"/>
                <a:cs typeface="Nimbus Sans"/>
              </a:defRPr>
            </a:lvl5pPr>
            <a:lvl6pPr>
              <a:defRPr sz="1275" b="0">
                <a:solidFill>
                  <a:srgbClr val="B9BEB7"/>
                </a:solidFill>
                <a:latin typeface="Nimbus Sans"/>
                <a:ea typeface="Nimbus Sans"/>
                <a:cs typeface="Nimbus Sans"/>
              </a:defRPr>
            </a:lvl6pPr>
            <a:lvl7pPr>
              <a:defRPr sz="1275" b="0">
                <a:solidFill>
                  <a:srgbClr val="B9BEB7"/>
                </a:solidFill>
                <a:latin typeface="Nimbus Sans"/>
                <a:ea typeface="Nimbus Sans"/>
                <a:cs typeface="Nimbus Sans"/>
              </a:defRPr>
            </a:lvl7pPr>
            <a:lvl8pPr>
              <a:defRPr sz="1275" b="0">
                <a:solidFill>
                  <a:srgbClr val="B9BEB7"/>
                </a:solidFill>
                <a:latin typeface="Nimbus Sans"/>
                <a:ea typeface="Nimbus Sans"/>
                <a:cs typeface="Nimbus Sans"/>
              </a:defRPr>
            </a:lvl8pPr>
            <a:lvl9pPr>
              <a:defRPr sz="1275" b="0">
                <a:solidFill>
                  <a:srgbClr val="B9BEB7"/>
                </a:solidFill>
                <a:latin typeface="Nimbus Sans"/>
                <a:ea typeface="Nimbus Sans"/>
                <a:cs typeface="Nimbus Sans"/>
              </a:defRPr>
            </a:lvl9pPr>
          </a:lstStyle>
          <a:p xmlns:a="http://schemas.openxmlformats.org/drawingml/2006/main">
            <a:pPr>
              <a:defRPr sz="1275" b="0">
                <a:solidFill>
                  <a:srgbClr val="B9BEB7"/>
                </a:solidFill>
                <a:latin typeface="Nimbus Sans"/>
                <a:ea typeface="Nimbus Sans"/>
                <a:cs typeface="Nimbus Sans"/>
              </a:defRPr>
            </a:pPr>
            <a:r>
              <a:rPr sz="1275" b="0">
                <a:solidFill>
                  <a:srgbClr val="B9BEB7"/>
                </a:solidFill>
                <a:latin typeface="Nimbus Sans"/>
                <a:ea typeface="Nimbus Sans"/>
                <a:cs typeface="Nimbus Sans"/>
              </a:rPr>
              <a:t>PitchBook, via Foley / Sep 2026</a:t>
            </a:r>
          </a:p>
        </p:txBody>
      </p:sp>
      <p:sp>
        <p:nvSpPr>
          <p:cNvPr id="16" name="">
            <a:extLst xmlns:a="http://schemas.openxmlformats.org/drawingml/2006/main">
              <a:ext uri="{FF2B5EF4-FFF2-40B4-BE49-F238E27FC236}">
                <a16:creationId xmlns:a16="http://schemas.microsoft.com/office/drawing/2014/main" id="{E9C086A0-941D-42A0-B6D2-E608280E511A}"/>
              </a:ext>
            </a:extLst>
          </p:cNvPr>
          <p:cNvSpPr>
            <a:spLocks xmlns:a="http://schemas.openxmlformats.org/drawingml/2006/main" noGrp="1"/>
          </p:cNvSpPr>
          <p:nvPr/>
        </p:nvSpPr>
        <p:spPr>
          <a:xfrm xmlns:a="http://schemas.openxmlformats.org/drawingml/2006/main">
            <a:off x="10382250" y="3581400"/>
            <a:ext cx="4191000" cy="19050"/>
          </a:xfrm>
          <a:prstGeom xmlns:a="http://schemas.openxmlformats.org/drawingml/2006/main" prst="rect">
            <a:avLst/>
          </a:prstGeom>
          <a:solidFill xmlns:a="http://schemas.openxmlformats.org/drawingml/2006/main">
            <a:srgbClr val="343B34"/>
          </a:solidFill>
          <a:ln xmlns:a="http://schemas.openxmlformats.org/drawingml/2006/main" w="0">
            <a:noFill/>
            <a:prstDash val="solid"/>
          </a:ln>
        </p:spPr>
      </p:sp>
      <p:sp>
        <p:nvSpPr>
          <p:cNvPr id="17" name="metric">
            <a:extLst xmlns:a="http://schemas.openxmlformats.org/drawingml/2006/main">
              <a:ext uri="{FF2B5EF4-FFF2-40B4-BE49-F238E27FC236}">
                <a16:creationId xmlns:a16="http://schemas.microsoft.com/office/drawing/2014/main" id="{50BF6D16-01B8-4B22-A9D1-3F52CD060767}"/>
              </a:ext>
            </a:extLst>
          </p:cNvPr>
          <p:cNvSpPr>
            <a:spLocks xmlns:a="http://schemas.openxmlformats.org/drawingml/2006/main" noGrp="1"/>
          </p:cNvSpPr>
          <p:nvPr/>
        </p:nvSpPr>
        <p:spPr>
          <a:xfrm xmlns:a="http://schemas.openxmlformats.org/drawingml/2006/main">
            <a:off x="10382250" y="386715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6825" b="1">
                <a:solidFill>
                  <a:srgbClr val="DFA54B"/>
                </a:solidFill>
                <a:latin typeface="Nimbus Sans"/>
                <a:ea typeface="Nimbus Sans"/>
                <a:cs typeface="Nimbus Sans"/>
              </a:defRPr>
            </a:defPPr>
            <a:lvl1pPr>
              <a:defRPr sz="6825" b="1">
                <a:solidFill>
                  <a:srgbClr val="DFA54B"/>
                </a:solidFill>
                <a:latin typeface="Nimbus Sans"/>
                <a:ea typeface="Nimbus Sans"/>
                <a:cs typeface="Nimbus Sans"/>
              </a:defRPr>
            </a:lvl1pPr>
            <a:lvl2pPr>
              <a:defRPr sz="6825" b="1">
                <a:solidFill>
                  <a:srgbClr val="DFA54B"/>
                </a:solidFill>
                <a:latin typeface="Nimbus Sans"/>
                <a:ea typeface="Nimbus Sans"/>
                <a:cs typeface="Nimbus Sans"/>
              </a:defRPr>
            </a:lvl2pPr>
            <a:lvl3pPr>
              <a:defRPr sz="6825" b="1">
                <a:solidFill>
                  <a:srgbClr val="DFA54B"/>
                </a:solidFill>
                <a:latin typeface="Nimbus Sans"/>
                <a:ea typeface="Nimbus Sans"/>
                <a:cs typeface="Nimbus Sans"/>
              </a:defRPr>
            </a:lvl3pPr>
            <a:lvl4pPr>
              <a:defRPr sz="6825" b="1">
                <a:solidFill>
                  <a:srgbClr val="DFA54B"/>
                </a:solidFill>
                <a:latin typeface="Nimbus Sans"/>
                <a:ea typeface="Nimbus Sans"/>
                <a:cs typeface="Nimbus Sans"/>
              </a:defRPr>
            </a:lvl4pPr>
            <a:lvl5pPr>
              <a:defRPr sz="6825" b="1">
                <a:solidFill>
                  <a:srgbClr val="DFA54B"/>
                </a:solidFill>
                <a:latin typeface="Nimbus Sans"/>
                <a:ea typeface="Nimbus Sans"/>
                <a:cs typeface="Nimbus Sans"/>
              </a:defRPr>
            </a:lvl5pPr>
            <a:lvl6pPr>
              <a:defRPr sz="6825" b="1">
                <a:solidFill>
                  <a:srgbClr val="DFA54B"/>
                </a:solidFill>
                <a:latin typeface="Nimbus Sans"/>
                <a:ea typeface="Nimbus Sans"/>
                <a:cs typeface="Nimbus Sans"/>
              </a:defRPr>
            </a:lvl6pPr>
            <a:lvl7pPr>
              <a:defRPr sz="6825" b="1">
                <a:solidFill>
                  <a:srgbClr val="DFA54B"/>
                </a:solidFill>
                <a:latin typeface="Nimbus Sans"/>
                <a:ea typeface="Nimbus Sans"/>
                <a:cs typeface="Nimbus Sans"/>
              </a:defRPr>
            </a:lvl7pPr>
            <a:lvl8pPr>
              <a:defRPr sz="6825" b="1">
                <a:solidFill>
                  <a:srgbClr val="DFA54B"/>
                </a:solidFill>
                <a:latin typeface="Nimbus Sans"/>
                <a:ea typeface="Nimbus Sans"/>
                <a:cs typeface="Nimbus Sans"/>
              </a:defRPr>
            </a:lvl8pPr>
            <a:lvl9pPr>
              <a:defRPr sz="6825" b="1">
                <a:solidFill>
                  <a:srgbClr val="DFA54B"/>
                </a:solidFill>
                <a:latin typeface="Nimbus Sans"/>
                <a:ea typeface="Nimbus Sans"/>
                <a:cs typeface="Nimbus Sans"/>
              </a:defRPr>
            </a:lvl9pPr>
          </a:lstStyle>
          <a:p xmlns:a="http://schemas.openxmlformats.org/drawingml/2006/main">
            <a:pPr>
              <a:defRPr sz="6825" b="1">
                <a:solidFill>
                  <a:srgbClr val="DFA54B"/>
                </a:solidFill>
                <a:latin typeface="Nimbus Sans"/>
                <a:ea typeface="Nimbus Sans"/>
                <a:cs typeface="Nimbus Sans"/>
              </a:defRPr>
            </a:pPr>
            <a:r>
              <a:rPr sz="6825" b="1">
                <a:solidFill>
                  <a:srgbClr val="DFA54B"/>
                </a:solidFill>
                <a:latin typeface="Nimbus Sans"/>
                <a:ea typeface="Nimbus Sans"/>
                <a:cs typeface="Nimbus Sans"/>
              </a:rPr>
              <a:t>$5T</a:t>
            </a:r>
          </a:p>
        </p:txBody>
      </p:sp>
      <p:sp>
        <p:nvSpPr>
          <p:cNvPr id="18" name="label">
            <a:extLst xmlns:a="http://schemas.openxmlformats.org/drawingml/2006/main">
              <a:ext uri="{FF2B5EF4-FFF2-40B4-BE49-F238E27FC236}">
                <a16:creationId xmlns:a16="http://schemas.microsoft.com/office/drawing/2014/main" id="{8978A8A5-CC0E-4074-B9D1-DE169278561C}"/>
              </a:ext>
            </a:extLst>
          </p:cNvPr>
          <p:cNvSpPr>
            <a:spLocks xmlns:a="http://schemas.openxmlformats.org/drawingml/2006/main" noGrp="1"/>
          </p:cNvSpPr>
          <p:nvPr/>
        </p:nvSpPr>
        <p:spPr>
          <a:xfrm xmlns:a="http://schemas.openxmlformats.org/drawingml/2006/main">
            <a:off x="10382250" y="5095875"/>
            <a:ext cx="4191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EFEEE9"/>
                </a:solidFill>
                <a:latin typeface="Nimbus Sans"/>
                <a:ea typeface="Nimbus Sans"/>
                <a:cs typeface="Nimbus Sans"/>
              </a:defRPr>
            </a:defPPr>
            <a:lvl1pPr>
              <a:defRPr sz="2250" b="0">
                <a:solidFill>
                  <a:srgbClr val="EFEEE9"/>
                </a:solidFill>
                <a:latin typeface="Nimbus Sans"/>
                <a:ea typeface="Nimbus Sans"/>
                <a:cs typeface="Nimbus Sans"/>
              </a:defRPr>
            </a:lvl1pPr>
            <a:lvl2pPr>
              <a:defRPr sz="2250" b="0">
                <a:solidFill>
                  <a:srgbClr val="EFEEE9"/>
                </a:solidFill>
                <a:latin typeface="Nimbus Sans"/>
                <a:ea typeface="Nimbus Sans"/>
                <a:cs typeface="Nimbus Sans"/>
              </a:defRPr>
            </a:lvl2pPr>
            <a:lvl3pPr>
              <a:defRPr sz="2250" b="0">
                <a:solidFill>
                  <a:srgbClr val="EFEEE9"/>
                </a:solidFill>
                <a:latin typeface="Nimbus Sans"/>
                <a:ea typeface="Nimbus Sans"/>
                <a:cs typeface="Nimbus Sans"/>
              </a:defRPr>
            </a:lvl3pPr>
            <a:lvl4pPr>
              <a:defRPr sz="2250" b="0">
                <a:solidFill>
                  <a:srgbClr val="EFEEE9"/>
                </a:solidFill>
                <a:latin typeface="Nimbus Sans"/>
                <a:ea typeface="Nimbus Sans"/>
                <a:cs typeface="Nimbus Sans"/>
              </a:defRPr>
            </a:lvl4pPr>
            <a:lvl5pPr>
              <a:defRPr sz="2250" b="0">
                <a:solidFill>
                  <a:srgbClr val="EFEEE9"/>
                </a:solidFill>
                <a:latin typeface="Nimbus Sans"/>
                <a:ea typeface="Nimbus Sans"/>
                <a:cs typeface="Nimbus Sans"/>
              </a:defRPr>
            </a:lvl5pPr>
            <a:lvl6pPr>
              <a:defRPr sz="2250" b="0">
                <a:solidFill>
                  <a:srgbClr val="EFEEE9"/>
                </a:solidFill>
                <a:latin typeface="Nimbus Sans"/>
                <a:ea typeface="Nimbus Sans"/>
                <a:cs typeface="Nimbus Sans"/>
              </a:defRPr>
            </a:lvl6pPr>
            <a:lvl7pPr>
              <a:defRPr sz="2250" b="0">
                <a:solidFill>
                  <a:srgbClr val="EFEEE9"/>
                </a:solidFill>
                <a:latin typeface="Nimbus Sans"/>
                <a:ea typeface="Nimbus Sans"/>
                <a:cs typeface="Nimbus Sans"/>
              </a:defRPr>
            </a:lvl7pPr>
            <a:lvl8pPr>
              <a:defRPr sz="2250" b="0">
                <a:solidFill>
                  <a:srgbClr val="EFEEE9"/>
                </a:solidFill>
                <a:latin typeface="Nimbus Sans"/>
                <a:ea typeface="Nimbus Sans"/>
                <a:cs typeface="Nimbus Sans"/>
              </a:defRPr>
            </a:lvl8pPr>
            <a:lvl9pPr>
              <a:defRPr sz="2250" b="0">
                <a:solidFill>
                  <a:srgbClr val="EFEEE9"/>
                </a:solidFill>
                <a:latin typeface="Nimbus Sans"/>
                <a:ea typeface="Nimbus Sans"/>
                <a:cs typeface="Nimbus Sans"/>
              </a:defRPr>
            </a:lvl9pPr>
          </a:lstStyle>
          <a:p xmlns:a="http://schemas.openxmlformats.org/drawingml/2006/main">
            <a:pPr>
              <a:defRPr sz="2250" b="0">
                <a:solidFill>
                  <a:srgbClr val="EFEEE9"/>
                </a:solidFill>
                <a:latin typeface="Nimbus Sans"/>
                <a:ea typeface="Nimbus Sans"/>
                <a:cs typeface="Nimbus Sans"/>
              </a:defRPr>
            </a:pPr>
            <a:r>
              <a:rPr sz="2250" b="0">
                <a:solidFill>
                  <a:srgbClr val="EFEEE9"/>
                </a:solidFill>
                <a:latin typeface="Nimbus Sans"/>
                <a:ea typeface="Nimbus Sans"/>
                <a:cs typeface="Nimbus Sans"/>
              </a:rPr>
              <a:t>2050 humanoid market scenario</a:t>
            </a:r>
          </a:p>
        </p:txBody>
      </p:sp>
      <p:sp>
        <p:nvSpPr>
          <p:cNvPr id="19" name="detail">
            <a:extLst xmlns:a="http://schemas.openxmlformats.org/drawingml/2006/main">
              <a:ext uri="{FF2B5EF4-FFF2-40B4-BE49-F238E27FC236}">
                <a16:creationId xmlns:a16="http://schemas.microsoft.com/office/drawing/2014/main" id="{E8FB6CFD-276B-4C6B-89F8-01AAAC4709A2}"/>
              </a:ext>
            </a:extLst>
          </p:cNvPr>
          <p:cNvSpPr>
            <a:spLocks xmlns:a="http://schemas.openxmlformats.org/drawingml/2006/main" noGrp="1"/>
          </p:cNvSpPr>
          <p:nvPr/>
        </p:nvSpPr>
        <p:spPr>
          <a:xfrm xmlns:a="http://schemas.openxmlformats.org/drawingml/2006/main">
            <a:off x="10382250" y="6105525"/>
            <a:ext cx="4191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B9BEB7"/>
                </a:solidFill>
                <a:latin typeface="Nimbus Sans"/>
                <a:ea typeface="Nimbus Sans"/>
                <a:cs typeface="Nimbus Sans"/>
              </a:defRPr>
            </a:defPPr>
            <a:lvl1pPr>
              <a:defRPr sz="1950" b="0">
                <a:solidFill>
                  <a:srgbClr val="B9BEB7"/>
                </a:solidFill>
                <a:latin typeface="Nimbus Sans"/>
                <a:ea typeface="Nimbus Sans"/>
                <a:cs typeface="Nimbus Sans"/>
              </a:defRPr>
            </a:lvl1pPr>
            <a:lvl2pPr>
              <a:defRPr sz="1950" b="0">
                <a:solidFill>
                  <a:srgbClr val="B9BEB7"/>
                </a:solidFill>
                <a:latin typeface="Nimbus Sans"/>
                <a:ea typeface="Nimbus Sans"/>
                <a:cs typeface="Nimbus Sans"/>
              </a:defRPr>
            </a:lvl2pPr>
            <a:lvl3pPr>
              <a:defRPr sz="1950" b="0">
                <a:solidFill>
                  <a:srgbClr val="B9BEB7"/>
                </a:solidFill>
                <a:latin typeface="Nimbus Sans"/>
                <a:ea typeface="Nimbus Sans"/>
                <a:cs typeface="Nimbus Sans"/>
              </a:defRPr>
            </a:lvl3pPr>
            <a:lvl4pPr>
              <a:defRPr sz="1950" b="0">
                <a:solidFill>
                  <a:srgbClr val="B9BEB7"/>
                </a:solidFill>
                <a:latin typeface="Nimbus Sans"/>
                <a:ea typeface="Nimbus Sans"/>
                <a:cs typeface="Nimbus Sans"/>
              </a:defRPr>
            </a:lvl4pPr>
            <a:lvl5pPr>
              <a:defRPr sz="1950" b="0">
                <a:solidFill>
                  <a:srgbClr val="B9BEB7"/>
                </a:solidFill>
                <a:latin typeface="Nimbus Sans"/>
                <a:ea typeface="Nimbus Sans"/>
                <a:cs typeface="Nimbus Sans"/>
              </a:defRPr>
            </a:lvl5pPr>
            <a:lvl6pPr>
              <a:defRPr sz="1950" b="0">
                <a:solidFill>
                  <a:srgbClr val="B9BEB7"/>
                </a:solidFill>
                <a:latin typeface="Nimbus Sans"/>
                <a:ea typeface="Nimbus Sans"/>
                <a:cs typeface="Nimbus Sans"/>
              </a:defRPr>
            </a:lvl6pPr>
            <a:lvl7pPr>
              <a:defRPr sz="1950" b="0">
                <a:solidFill>
                  <a:srgbClr val="B9BEB7"/>
                </a:solidFill>
                <a:latin typeface="Nimbus Sans"/>
                <a:ea typeface="Nimbus Sans"/>
                <a:cs typeface="Nimbus Sans"/>
              </a:defRPr>
            </a:lvl7pPr>
            <a:lvl8pPr>
              <a:defRPr sz="1950" b="0">
                <a:solidFill>
                  <a:srgbClr val="B9BEB7"/>
                </a:solidFill>
                <a:latin typeface="Nimbus Sans"/>
                <a:ea typeface="Nimbus Sans"/>
                <a:cs typeface="Nimbus Sans"/>
              </a:defRPr>
            </a:lvl8pPr>
            <a:lvl9pPr>
              <a:defRPr sz="1950" b="0">
                <a:solidFill>
                  <a:srgbClr val="B9BEB7"/>
                </a:solidFill>
                <a:latin typeface="Nimbus Sans"/>
                <a:ea typeface="Nimbus Sans"/>
                <a:cs typeface="Nimbus Sans"/>
              </a:defRPr>
            </a:lvl9pPr>
          </a:lstStyle>
          <a:p xmlns:a="http://schemas.openxmlformats.org/drawingml/2006/main">
            <a:pPr>
              <a:defRPr sz="1950" b="0">
                <a:solidFill>
                  <a:srgbClr val="B9BEB7"/>
                </a:solidFill>
                <a:latin typeface="Nimbus Sans"/>
                <a:ea typeface="Nimbus Sans"/>
                <a:cs typeface="Nimbus Sans"/>
              </a:defRPr>
            </a:pPr>
            <a:r>
              <a:rPr sz="1950" b="0">
                <a:solidFill>
                  <a:srgbClr val="B9BEB7"/>
                </a:solidFill>
                <a:latin typeface="Nimbus Sans"/>
                <a:ea typeface="Nimbus Sans"/>
                <a:cs typeface="Nimbus Sans"/>
              </a:rPr>
              <a:t>Includes the supply chain,</a:t>
            </a:r>
          </a:p>
          <a:p xmlns:a="http://schemas.openxmlformats.org/drawingml/2006/main">
            <a:pPr>
              <a:defRPr sz="1950" b="0">
                <a:solidFill>
                  <a:srgbClr val="B9BEB7"/>
                </a:solidFill>
                <a:latin typeface="Nimbus Sans"/>
                <a:ea typeface="Nimbus Sans"/>
                <a:cs typeface="Nimbus Sans"/>
              </a:defRPr>
            </a:pPr>
            <a:r>
              <a:rPr sz="1950" b="0">
                <a:solidFill>
                  <a:srgbClr val="B9BEB7"/>
                </a:solidFill>
                <a:latin typeface="Nimbus Sans"/>
                <a:ea typeface="Nimbus Sans"/>
                <a:cs typeface="Nimbus Sans"/>
              </a:rPr>
              <a:t>maintenance and support</a:t>
            </a:r>
          </a:p>
        </p:txBody>
      </p:sp>
      <p:sp>
        <p:nvSpPr>
          <p:cNvPr id="20" name="source">
            <a:extLst xmlns:a="http://schemas.openxmlformats.org/drawingml/2006/main">
              <a:ext uri="{FF2B5EF4-FFF2-40B4-BE49-F238E27FC236}">
                <a16:creationId xmlns:a16="http://schemas.microsoft.com/office/drawing/2014/main" id="{74DF8669-AD7C-4EF4-BB5D-3F45EAE2D0E2}"/>
              </a:ext>
            </a:extLst>
          </p:cNvPr>
          <p:cNvSpPr>
            <a:spLocks xmlns:a="http://schemas.openxmlformats.org/drawingml/2006/main" noGrp="1"/>
          </p:cNvSpPr>
          <p:nvPr/>
        </p:nvSpPr>
        <p:spPr>
          <a:xfrm xmlns:a="http://schemas.openxmlformats.org/drawingml/2006/main">
            <a:off x="10382250" y="7219950"/>
            <a:ext cx="4191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B9BEB7"/>
                </a:solidFill>
                <a:latin typeface="Nimbus Sans"/>
                <a:ea typeface="Nimbus Sans"/>
                <a:cs typeface="Nimbus Sans"/>
              </a:defRPr>
            </a:defPPr>
            <a:lvl1pPr>
              <a:defRPr sz="1275" b="0">
                <a:solidFill>
                  <a:srgbClr val="B9BEB7"/>
                </a:solidFill>
                <a:latin typeface="Nimbus Sans"/>
                <a:ea typeface="Nimbus Sans"/>
                <a:cs typeface="Nimbus Sans"/>
              </a:defRPr>
            </a:lvl1pPr>
            <a:lvl2pPr>
              <a:defRPr sz="1275" b="0">
                <a:solidFill>
                  <a:srgbClr val="B9BEB7"/>
                </a:solidFill>
                <a:latin typeface="Nimbus Sans"/>
                <a:ea typeface="Nimbus Sans"/>
                <a:cs typeface="Nimbus Sans"/>
              </a:defRPr>
            </a:lvl2pPr>
            <a:lvl3pPr>
              <a:defRPr sz="1275" b="0">
                <a:solidFill>
                  <a:srgbClr val="B9BEB7"/>
                </a:solidFill>
                <a:latin typeface="Nimbus Sans"/>
                <a:ea typeface="Nimbus Sans"/>
                <a:cs typeface="Nimbus Sans"/>
              </a:defRPr>
            </a:lvl3pPr>
            <a:lvl4pPr>
              <a:defRPr sz="1275" b="0">
                <a:solidFill>
                  <a:srgbClr val="B9BEB7"/>
                </a:solidFill>
                <a:latin typeface="Nimbus Sans"/>
                <a:ea typeface="Nimbus Sans"/>
                <a:cs typeface="Nimbus Sans"/>
              </a:defRPr>
            </a:lvl4pPr>
            <a:lvl5pPr>
              <a:defRPr sz="1275" b="0">
                <a:solidFill>
                  <a:srgbClr val="B9BEB7"/>
                </a:solidFill>
                <a:latin typeface="Nimbus Sans"/>
                <a:ea typeface="Nimbus Sans"/>
                <a:cs typeface="Nimbus Sans"/>
              </a:defRPr>
            </a:lvl5pPr>
            <a:lvl6pPr>
              <a:defRPr sz="1275" b="0">
                <a:solidFill>
                  <a:srgbClr val="B9BEB7"/>
                </a:solidFill>
                <a:latin typeface="Nimbus Sans"/>
                <a:ea typeface="Nimbus Sans"/>
                <a:cs typeface="Nimbus Sans"/>
              </a:defRPr>
            </a:lvl6pPr>
            <a:lvl7pPr>
              <a:defRPr sz="1275" b="0">
                <a:solidFill>
                  <a:srgbClr val="B9BEB7"/>
                </a:solidFill>
                <a:latin typeface="Nimbus Sans"/>
                <a:ea typeface="Nimbus Sans"/>
                <a:cs typeface="Nimbus Sans"/>
              </a:defRPr>
            </a:lvl7pPr>
            <a:lvl8pPr>
              <a:defRPr sz="1275" b="0">
                <a:solidFill>
                  <a:srgbClr val="B9BEB7"/>
                </a:solidFill>
                <a:latin typeface="Nimbus Sans"/>
                <a:ea typeface="Nimbus Sans"/>
                <a:cs typeface="Nimbus Sans"/>
              </a:defRPr>
            </a:lvl8pPr>
            <a:lvl9pPr>
              <a:defRPr sz="1275" b="0">
                <a:solidFill>
                  <a:srgbClr val="B9BEB7"/>
                </a:solidFill>
                <a:latin typeface="Nimbus Sans"/>
                <a:ea typeface="Nimbus Sans"/>
                <a:cs typeface="Nimbus Sans"/>
              </a:defRPr>
            </a:lvl9pPr>
          </a:lstStyle>
          <a:p xmlns:a="http://schemas.openxmlformats.org/drawingml/2006/main">
            <a:pPr>
              <a:defRPr sz="1275" b="0">
                <a:solidFill>
                  <a:srgbClr val="B9BEB7"/>
                </a:solidFill>
                <a:latin typeface="Nimbus Sans"/>
                <a:ea typeface="Nimbus Sans"/>
                <a:cs typeface="Nimbus Sans"/>
              </a:defRPr>
            </a:pPr>
            <a:r>
              <a:rPr sz="1275" b="0">
                <a:solidFill>
                  <a:srgbClr val="B9BEB7"/>
                </a:solidFill>
                <a:latin typeface="Nimbus Sans"/>
                <a:ea typeface="Nimbus Sans"/>
                <a:cs typeface="Nimbus Sans"/>
              </a:rPr>
              <a:t>Morgan Stanley / May 2025</a:t>
            </a:r>
          </a:p>
        </p:txBody>
      </p:sp>
      <p:sp>
        <p:nvSpPr>
          <p:cNvPr id="21" name="footnote">
            <a:extLst xmlns:a="http://schemas.openxmlformats.org/drawingml/2006/main">
              <a:ext uri="{FF2B5EF4-FFF2-40B4-BE49-F238E27FC236}">
                <a16:creationId xmlns:a16="http://schemas.microsoft.com/office/drawing/2014/main" id="{599688B1-69CA-460B-91FE-76BC996C1E20}"/>
              </a:ext>
            </a:extLst>
          </p:cNvPr>
          <p:cNvSpPr>
            <a:spLocks xmlns:a="http://schemas.openxmlformats.org/drawingml/2006/main" noGrp="1"/>
          </p:cNvSpPr>
          <p:nvPr/>
        </p:nvSpPr>
        <p:spPr>
          <a:xfrm xmlns:a="http://schemas.openxmlformats.org/drawingml/2006/main">
            <a:off x="666750" y="8039100"/>
            <a:ext cx="13906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B9BEB7"/>
                </a:solidFill>
                <a:latin typeface="Nimbus Sans"/>
                <a:ea typeface="Nimbus Sans"/>
                <a:cs typeface="Nimbus Sans"/>
              </a:defRPr>
            </a:defPPr>
            <a:lvl1pPr>
              <a:defRPr sz="1050" b="0">
                <a:solidFill>
                  <a:srgbClr val="B9BEB7"/>
                </a:solidFill>
                <a:latin typeface="Nimbus Sans"/>
                <a:ea typeface="Nimbus Sans"/>
                <a:cs typeface="Nimbus Sans"/>
              </a:defRPr>
            </a:lvl1pPr>
            <a:lvl2pPr>
              <a:defRPr sz="1050" b="0">
                <a:solidFill>
                  <a:srgbClr val="B9BEB7"/>
                </a:solidFill>
                <a:latin typeface="Nimbus Sans"/>
                <a:ea typeface="Nimbus Sans"/>
                <a:cs typeface="Nimbus Sans"/>
              </a:defRPr>
            </a:lvl2pPr>
            <a:lvl3pPr>
              <a:defRPr sz="1050" b="0">
                <a:solidFill>
                  <a:srgbClr val="B9BEB7"/>
                </a:solidFill>
                <a:latin typeface="Nimbus Sans"/>
                <a:ea typeface="Nimbus Sans"/>
                <a:cs typeface="Nimbus Sans"/>
              </a:defRPr>
            </a:lvl3pPr>
            <a:lvl4pPr>
              <a:defRPr sz="1050" b="0">
                <a:solidFill>
                  <a:srgbClr val="B9BEB7"/>
                </a:solidFill>
                <a:latin typeface="Nimbus Sans"/>
                <a:ea typeface="Nimbus Sans"/>
                <a:cs typeface="Nimbus Sans"/>
              </a:defRPr>
            </a:lvl4pPr>
            <a:lvl5pPr>
              <a:defRPr sz="1050" b="0">
                <a:solidFill>
                  <a:srgbClr val="B9BEB7"/>
                </a:solidFill>
                <a:latin typeface="Nimbus Sans"/>
                <a:ea typeface="Nimbus Sans"/>
                <a:cs typeface="Nimbus Sans"/>
              </a:defRPr>
            </a:lvl5pPr>
            <a:lvl6pPr>
              <a:defRPr sz="1050" b="0">
                <a:solidFill>
                  <a:srgbClr val="B9BEB7"/>
                </a:solidFill>
                <a:latin typeface="Nimbus Sans"/>
                <a:ea typeface="Nimbus Sans"/>
                <a:cs typeface="Nimbus Sans"/>
              </a:defRPr>
            </a:lvl6pPr>
            <a:lvl7pPr>
              <a:defRPr sz="1050" b="0">
                <a:solidFill>
                  <a:srgbClr val="B9BEB7"/>
                </a:solidFill>
                <a:latin typeface="Nimbus Sans"/>
                <a:ea typeface="Nimbus Sans"/>
                <a:cs typeface="Nimbus Sans"/>
              </a:defRPr>
            </a:lvl7pPr>
            <a:lvl8pPr>
              <a:defRPr sz="1050" b="0">
                <a:solidFill>
                  <a:srgbClr val="B9BEB7"/>
                </a:solidFill>
                <a:latin typeface="Nimbus Sans"/>
                <a:ea typeface="Nimbus Sans"/>
                <a:cs typeface="Nimbus Sans"/>
              </a:defRPr>
            </a:lvl8pPr>
            <a:lvl9pPr>
              <a:defRPr sz="1050" b="0">
                <a:solidFill>
                  <a:srgbClr val="B9BEB7"/>
                </a:solidFill>
                <a:latin typeface="Nimbus Sans"/>
                <a:ea typeface="Nimbus Sans"/>
                <a:cs typeface="Nimbus Sans"/>
              </a:defRPr>
            </a:lvl9pPr>
          </a:lstStyle>
          <a:p xmlns:a="http://schemas.openxmlformats.org/drawingml/2006/main">
            <a:pPr>
              <a:defRPr sz="1050" b="0">
                <a:solidFill>
                  <a:srgbClr val="B9BEB7"/>
                </a:solidFill>
                <a:latin typeface="Nimbus Sans"/>
                <a:ea typeface="Nimbus Sans"/>
                <a:cs typeface="Nimbus Sans"/>
              </a:defRPr>
            </a:pPr>
            <a:r>
              <a:rPr sz="1050" b="0">
                <a:solidFill>
                  <a:srgbClr val="B9BEB7"/>
                </a:solidFill>
                <a:latin typeface="Nimbus Sans"/>
                <a:ea typeface="Nimbus Sans"/>
                <a:cs typeface="Nimbus Sans"/>
              </a:rPr>
              <a:t>Market estimates, venture financing and a long-term scenario have different scopes and are not additive. Forecasts are not fund returns. Sources and definitions in notes.</a:t>
            </a:r>
          </a:p>
        </p:txBody>
      </p:sp>
    </p:spTree>
    <p:extLst>
      <p:ext uri="{BB962C8B-B14F-4D97-AF65-F5344CB8AC3E}">
        <p14:creationId xmlns:p14="http://schemas.microsoft.com/office/powerpoint/2010/main" val="1863288444"/>
      </p:ext>
    </p:extLst>
  </p:cSld>
</p:sld>
</file>

<file path=ppt/slides/slide3.xml><?xml version="1.0" encoding="utf-8"?>
<p:sld xmlns:p="http://schemas.openxmlformats.org/presentationml/2006/main">
  <p:cSld>
    <p:bg>
      <p:bgPr>
        <a:solidFill xmlns:a="http://schemas.openxmlformats.org/drawingml/2006/main">
          <a:srgbClr val="0B0C0B"/>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4829E235-5FD3-4B92-B480-8F641313B254}"/>
              </a:ext>
            </a:extLst>
          </p:cNvPr>
          <p:cNvPicPr>
            <a:picLocks xmlns:a="http://schemas.openxmlformats.org/drawingml/2006/main" noChangeAspect="1"/>
          </p:cNvPicPr>
          <p:nvPr/>
        </p:nvPicPr>
        <p:blipFill>
          <a:blip xmlns:r="http://schemas.openxmlformats.org/officeDocument/2006/relationships" xmlns:a="http://schemas.openxmlformats.org/drawingml/2006/main" r:embed="R0a20d8e4003d48fb"/>
          <a:srcRect xmlns:a="http://schemas.openxmlformats.org/drawingml/2006/main" l="27531" t="0" r="27531" b="0"/>
          <a:stretch xmlns:a="http://schemas.openxmlformats.org/drawingml/2006/main">
            <a:fillRect l="0" t="0" r="0" b="0"/>
          </a:stretch>
        </p:blipFill>
        <p:spPr>
          <a:xfrm xmlns:a="http://schemas.openxmlformats.org/drawingml/2006/main">
            <a:off x="8391525" y="0"/>
            <a:ext cx="6848475"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512261E-D110-457E-B6A4-1F3095833588}"/>
              </a:ext>
            </a:extLst>
          </p:cNvPr>
          <p:cNvSpPr>
            <a:spLocks xmlns:a="http://schemas.openxmlformats.org/drawingml/2006/main" noGrp="1"/>
          </p:cNvSpPr>
          <p:nvPr/>
        </p:nvSpPr>
        <p:spPr>
          <a:xfrm xmlns:a="http://schemas.openxmlformats.org/drawingml/2006/main">
            <a:off x="0" y="0"/>
            <a:ext cx="15240000" cy="8572500"/>
          </a:xfrm>
          <a:prstGeom xmlns:a="http://schemas.openxmlformats.org/drawingml/2006/main" prst="rect">
            <a:avLst/>
          </a:prstGeom>
          <a:gradFill xmlns:a="http://schemas.openxmlformats.org/drawingml/2006/main">
            <a:gsLst>
              <a:gs pos="0">
                <a:srgbClr val="0B0C0B"/>
              </a:gs>
              <a:gs pos="42000">
                <a:srgbClr val="0B0C0B">
                  <a:alpha val="99000"/>
                </a:srgbClr>
              </a:gs>
              <a:gs pos="100000">
                <a:srgbClr val="0B0C0B">
                  <a:alpha val="33000"/>
                </a:srgbClr>
              </a:gs>
            </a:gsLst>
            <a:lin ang="0"/>
          </a:gra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EA567D3-8306-4AFC-84B9-A3AD813A0809}"/>
              </a:ext>
            </a:extLst>
          </p:cNvPr>
          <p:cNvSpPr>
            <a:spLocks xmlns:a="http://schemas.openxmlformats.org/drawingml/2006/main" noGrp="1"/>
          </p:cNvSpPr>
          <p:nvPr/>
        </p:nvSpPr>
        <p:spPr>
          <a:xfrm xmlns:a="http://schemas.openxmlformats.org/drawingml/2006/main">
            <a:off x="666750" y="409575"/>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650" b="1">
                <a:solidFill>
                  <a:srgbClr val="EFEEE9"/>
                </a:solidFill>
                <a:latin typeface="Nimbus Sans"/>
                <a:ea typeface="Nimbus Sans"/>
                <a:cs typeface="Nimbus Sans"/>
              </a:defRPr>
            </a:pPr>
            <a:r>
              <a:rPr sz="1650" b="1">
                <a:solidFill>
                  <a:srgbClr val="EFEEE9"/>
                </a:solidFill>
                <a:latin typeface="Nimbus Sans"/>
                <a:ea typeface="Nimbus Sans"/>
                <a:cs typeface="Nimbus Sans"/>
              </a:rPr>
              <a:t>ROBOTICS CAPITAL</a:t>
            </a:r>
          </a:p>
        </p:txBody>
      </p:sp>
      <p:sp>
        <p:nvSpPr>
          <p:cNvPr id="4" name="">
            <a:extLst xmlns:a="http://schemas.openxmlformats.org/drawingml/2006/main">
              <a:ext uri="{FF2B5EF4-FFF2-40B4-BE49-F238E27FC236}">
                <a16:creationId xmlns:a16="http://schemas.microsoft.com/office/drawing/2014/main" id="{62CDA8B4-1DFC-4626-AA6D-E5C4388E8DBA}"/>
              </a:ext>
            </a:extLst>
          </p:cNvPr>
          <p:cNvSpPr>
            <a:spLocks xmlns:a="http://schemas.openxmlformats.org/drawingml/2006/main" noGrp="1"/>
          </p:cNvSpPr>
          <p:nvPr/>
        </p:nvSpPr>
        <p:spPr>
          <a:xfrm xmlns:a="http://schemas.openxmlformats.org/drawingml/2006/main">
            <a:off x="6286500" y="4381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200" b="0">
                <a:solidFill>
                  <a:srgbClr val="A4A59C"/>
                </a:solidFill>
                <a:latin typeface="Nimbus Mono PS"/>
                <a:ea typeface="Nimbus Mono PS"/>
                <a:cs typeface="Nimbus Mono PS"/>
              </a:defRPr>
            </a:pPr>
            <a:r>
              <a:rPr sz="1200" b="0">
                <a:solidFill>
                  <a:srgbClr val="A4A59C"/>
                </a:solidFill>
                <a:latin typeface="Nimbus Mono PS"/>
                <a:ea typeface="Nimbus Mono PS"/>
                <a:cs typeface="Nimbus Mono PS"/>
              </a:rPr>
              <a:t>SWITZERLAND ROBOTICS FUND 1</a:t>
            </a:r>
          </a:p>
        </p:txBody>
      </p:sp>
      <p:sp>
        <p:nvSpPr>
          <p:cNvPr id="5" name="">
            <a:extLst xmlns:a="http://schemas.openxmlformats.org/drawingml/2006/main">
              <a:ext uri="{FF2B5EF4-FFF2-40B4-BE49-F238E27FC236}">
                <a16:creationId xmlns:a16="http://schemas.microsoft.com/office/drawing/2014/main" id="{F80A0081-8902-4C5A-B0C2-F3D051B1F028}"/>
              </a:ext>
            </a:extLst>
          </p:cNvPr>
          <p:cNvSpPr>
            <a:spLocks xmlns:a="http://schemas.openxmlformats.org/drawingml/2006/main" noGrp="1"/>
          </p:cNvSpPr>
          <p:nvPr/>
        </p:nvSpPr>
        <p:spPr>
          <a:xfrm xmlns:a="http://schemas.openxmlformats.org/drawingml/2006/main">
            <a:off x="13811250" y="409575"/>
            <a:ext cx="76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03</a:t>
            </a:r>
          </a:p>
        </p:txBody>
      </p:sp>
      <p:sp>
        <p:nvSpPr>
          <p:cNvPr id="6" name="">
            <a:extLst xmlns:a="http://schemas.openxmlformats.org/drawingml/2006/main">
              <a:ext uri="{FF2B5EF4-FFF2-40B4-BE49-F238E27FC236}">
                <a16:creationId xmlns:a16="http://schemas.microsoft.com/office/drawing/2014/main" id="{A46BB5EF-B93E-42E4-988D-DF1B6A592C15}"/>
              </a:ext>
            </a:extLst>
          </p:cNvPr>
          <p:cNvSpPr>
            <a:spLocks xmlns:a="http://schemas.openxmlformats.org/drawingml/2006/main" noGrp="1"/>
          </p:cNvSpPr>
          <p:nvPr/>
        </p:nvSpPr>
        <p:spPr>
          <a:xfrm xmlns:a="http://schemas.openxmlformats.org/drawingml/2006/main">
            <a:off x="666750" y="1304925"/>
            <a:ext cx="13906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6450" b="1">
                <a:solidFill>
                  <a:srgbClr val="EFEEE9"/>
                </a:solidFill>
                <a:latin typeface="Nimbus Sans"/>
                <a:ea typeface="Nimbus Sans"/>
                <a:cs typeface="Nimbus Sans"/>
              </a:defRPr>
            </a:pPr>
            <a:r>
              <a:rPr sz="6450" b="1">
                <a:solidFill>
                  <a:srgbClr val="EFEEE9"/>
                </a:solidFill>
                <a:latin typeface="Nimbus Sans"/>
                <a:ea typeface="Nimbus Sans"/>
                <a:cs typeface="Nimbus Sans"/>
              </a:rPr>
              <a:t>Robotics has reached</a:t>
            </a:r>
          </a:p>
        </p:txBody>
      </p:sp>
      <p:sp>
        <p:nvSpPr>
          <p:cNvPr id="7" name="">
            <a:extLst xmlns:a="http://schemas.openxmlformats.org/drawingml/2006/main">
              <a:ext uri="{FF2B5EF4-FFF2-40B4-BE49-F238E27FC236}">
                <a16:creationId xmlns:a16="http://schemas.microsoft.com/office/drawing/2014/main" id="{12FE5899-CC5D-47B4-A171-11DFD438EECD}"/>
              </a:ext>
            </a:extLst>
          </p:cNvPr>
          <p:cNvSpPr>
            <a:spLocks xmlns:a="http://schemas.openxmlformats.org/drawingml/2006/main" noGrp="1"/>
          </p:cNvSpPr>
          <p:nvPr/>
        </p:nvSpPr>
        <p:spPr>
          <a:xfrm xmlns:a="http://schemas.openxmlformats.org/drawingml/2006/main">
            <a:off x="666750" y="2247900"/>
            <a:ext cx="139065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6450" b="1">
                <a:solidFill>
                  <a:srgbClr val="EFEEE9"/>
                </a:solidFill>
                <a:latin typeface="Nimbus Sans"/>
                <a:ea typeface="Nimbus Sans"/>
                <a:cs typeface="Nimbus Sans"/>
              </a:defRPr>
            </a:pPr>
            <a:r>
              <a:rPr sz="6450" b="1">
                <a:solidFill>
                  <a:srgbClr val="EFEEE9"/>
                </a:solidFill>
                <a:latin typeface="Nimbus Sans"/>
                <a:ea typeface="Nimbus Sans"/>
                <a:cs typeface="Nimbus Sans"/>
              </a:rPr>
              <a:t>real commercial scale</a:t>
            </a:r>
          </a:p>
        </p:txBody>
      </p:sp>
      <p:sp>
        <p:nvSpPr>
          <p:cNvPr id="8" name="">
            <a:extLst xmlns:a="http://schemas.openxmlformats.org/drawingml/2006/main">
              <a:ext uri="{FF2B5EF4-FFF2-40B4-BE49-F238E27FC236}">
                <a16:creationId xmlns:a16="http://schemas.microsoft.com/office/drawing/2014/main" id="{B3FDDB40-F41F-4A36-A5A7-513626D05A90}"/>
              </a:ext>
            </a:extLst>
          </p:cNvPr>
          <p:cNvSpPr>
            <a:spLocks xmlns:a="http://schemas.openxmlformats.org/drawingml/2006/main" noGrp="1"/>
          </p:cNvSpPr>
          <p:nvPr/>
        </p:nvSpPr>
        <p:spPr>
          <a:xfrm xmlns:a="http://schemas.openxmlformats.org/drawingml/2006/main">
            <a:off x="704850" y="3705225"/>
            <a:ext cx="3933825"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7950" b="1">
                <a:solidFill>
                  <a:srgbClr val="E1A34E"/>
                </a:solidFill>
                <a:latin typeface="Nimbus Sans"/>
                <a:ea typeface="Nimbus Sans"/>
                <a:cs typeface="Nimbus Sans"/>
              </a:defRPr>
            </a:pPr>
            <a:r>
              <a:rPr sz="7950" b="1">
                <a:solidFill>
                  <a:srgbClr val="E1A34E"/>
                </a:solidFill>
                <a:latin typeface="Nimbus Sans"/>
                <a:ea typeface="Nimbus Sans"/>
                <a:cs typeface="Nimbus Sans"/>
              </a:rPr>
              <a:t>5M</a:t>
            </a:r>
          </a:p>
        </p:txBody>
      </p:sp>
      <p:sp>
        <p:nvSpPr>
          <p:cNvPr id="9" name="">
            <a:extLst xmlns:a="http://schemas.openxmlformats.org/drawingml/2006/main">
              <a:ext uri="{FF2B5EF4-FFF2-40B4-BE49-F238E27FC236}">
                <a16:creationId xmlns:a16="http://schemas.microsoft.com/office/drawing/2014/main" id="{DA93EE67-41CD-4D7E-9B2F-99BF6868B763}"/>
              </a:ext>
            </a:extLst>
          </p:cNvPr>
          <p:cNvSpPr>
            <a:spLocks xmlns:a="http://schemas.openxmlformats.org/drawingml/2006/main" noGrp="1"/>
          </p:cNvSpPr>
          <p:nvPr/>
        </p:nvSpPr>
        <p:spPr>
          <a:xfrm xmlns:a="http://schemas.openxmlformats.org/drawingml/2006/main">
            <a:off x="762000" y="4924425"/>
            <a:ext cx="53149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400" b="0">
                <a:solidFill>
                  <a:srgbClr val="EFEEE9"/>
                </a:solidFill>
                <a:latin typeface="Nimbus Sans"/>
                <a:ea typeface="Nimbus Sans"/>
                <a:cs typeface="Nimbus Sans"/>
              </a:defRPr>
            </a:pPr>
            <a:r>
              <a:rPr sz="2400" b="0">
                <a:solidFill>
                  <a:srgbClr val="EFEEE9"/>
                </a:solidFill>
                <a:latin typeface="Nimbus Sans"/>
                <a:ea typeface="Nimbus Sans"/>
                <a:cs typeface="Nimbus Sans"/>
              </a:rPr>
              <a:t>Industrial robots operating</a:t>
            </a:r>
          </a:p>
          <a:p xmlns:a="http://schemas.openxmlformats.org/drawingml/2006/main">
            <a:pPr>
              <a:lnSpc>
                <a:spcPct val="96000"/>
              </a:lnSpc>
              <a:buNone/>
              <a:defRPr sz="2400" b="0">
                <a:solidFill>
                  <a:srgbClr val="EFEEE9"/>
                </a:solidFill>
                <a:latin typeface="Nimbus Sans"/>
                <a:ea typeface="Nimbus Sans"/>
                <a:cs typeface="Nimbus Sans"/>
              </a:defRPr>
            </a:pPr>
            <a:r>
              <a:rPr sz="2400" b="0">
                <a:solidFill>
                  <a:srgbClr val="EFEEE9"/>
                </a:solidFill>
                <a:latin typeface="Nimbus Sans"/>
                <a:ea typeface="Nimbus Sans"/>
                <a:cs typeface="Nimbus Sans"/>
              </a:rPr>
              <a:t>worldwide at year-end 2025</a:t>
            </a:r>
          </a:p>
        </p:txBody>
      </p:sp>
      <p:sp>
        <p:nvSpPr>
          <p:cNvPr id="10" name="">
            <a:extLst xmlns:a="http://schemas.openxmlformats.org/drawingml/2006/main">
              <a:ext uri="{FF2B5EF4-FFF2-40B4-BE49-F238E27FC236}">
                <a16:creationId xmlns:a16="http://schemas.microsoft.com/office/drawing/2014/main" id="{7ED6F0D0-C7AD-4C57-8983-A27E08006127}"/>
              </a:ext>
            </a:extLst>
          </p:cNvPr>
          <p:cNvSpPr>
            <a:spLocks xmlns:a="http://schemas.openxmlformats.org/drawingml/2006/main" noGrp="1"/>
          </p:cNvSpPr>
          <p:nvPr/>
        </p:nvSpPr>
        <p:spPr>
          <a:xfrm xmlns:a="http://schemas.openxmlformats.org/drawingml/2006/main">
            <a:off x="5934075" y="3705225"/>
            <a:ext cx="609600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7950" b="1">
                <a:solidFill>
                  <a:srgbClr val="EFEEE9"/>
                </a:solidFill>
                <a:latin typeface="Nimbus Sans"/>
                <a:ea typeface="Nimbus Sans"/>
                <a:cs typeface="Nimbus Sans"/>
              </a:defRPr>
            </a:pPr>
            <a:r>
              <a:rPr sz="7950" b="1">
                <a:solidFill>
                  <a:srgbClr val="EFEEE9"/>
                </a:solidFill>
                <a:latin typeface="Nimbus Sans"/>
                <a:ea typeface="Nimbus Sans"/>
                <a:cs typeface="Nimbus Sans"/>
              </a:rPr>
              <a:t>~250K</a:t>
            </a:r>
          </a:p>
        </p:txBody>
      </p:sp>
      <p:sp>
        <p:nvSpPr>
          <p:cNvPr id="11" name="">
            <a:extLst xmlns:a="http://schemas.openxmlformats.org/drawingml/2006/main">
              <a:ext uri="{FF2B5EF4-FFF2-40B4-BE49-F238E27FC236}">
                <a16:creationId xmlns:a16="http://schemas.microsoft.com/office/drawing/2014/main" id="{979E4E85-BC6D-4B7B-8F6D-551220B01EAF}"/>
              </a:ext>
            </a:extLst>
          </p:cNvPr>
          <p:cNvSpPr>
            <a:spLocks xmlns:a="http://schemas.openxmlformats.org/drawingml/2006/main" noGrp="1"/>
          </p:cNvSpPr>
          <p:nvPr/>
        </p:nvSpPr>
        <p:spPr>
          <a:xfrm xmlns:a="http://schemas.openxmlformats.org/drawingml/2006/main">
            <a:off x="6010275" y="4924425"/>
            <a:ext cx="6096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400" b="0">
                <a:solidFill>
                  <a:srgbClr val="EFEEE9"/>
                </a:solidFill>
                <a:latin typeface="Nimbus Sans"/>
                <a:ea typeface="Nimbus Sans"/>
                <a:cs typeface="Nimbus Sans"/>
              </a:defRPr>
            </a:pPr>
            <a:r>
              <a:rPr sz="2400" b="0">
                <a:solidFill>
                  <a:srgbClr val="EFEEE9"/>
                </a:solidFill>
                <a:latin typeface="Nimbus Sans"/>
                <a:ea typeface="Nimbus Sans"/>
                <a:cs typeface="Nimbus Sans"/>
              </a:rPr>
              <a:t>Professional service robots</a:t>
            </a:r>
          </a:p>
          <a:p xmlns:a="http://schemas.openxmlformats.org/drawingml/2006/main">
            <a:pPr>
              <a:lnSpc>
                <a:spcPct val="96000"/>
              </a:lnSpc>
              <a:buNone/>
              <a:defRPr sz="2400" b="0">
                <a:solidFill>
                  <a:srgbClr val="EFEEE9"/>
                </a:solidFill>
                <a:latin typeface="Nimbus Sans"/>
                <a:ea typeface="Nimbus Sans"/>
                <a:cs typeface="Nimbus Sans"/>
              </a:defRPr>
            </a:pPr>
            <a:r>
              <a:rPr sz="2400" b="0">
                <a:solidFill>
                  <a:srgbClr val="EFEEE9"/>
                </a:solidFill>
                <a:latin typeface="Nimbus Sans"/>
                <a:ea typeface="Nimbus Sans"/>
                <a:cs typeface="Nimbus Sans"/>
              </a:rPr>
              <a:t>shipped worldwide in 2025</a:t>
            </a:r>
          </a:p>
        </p:txBody>
      </p:sp>
      <p:sp>
        <p:nvSpPr>
          <p:cNvPr id="12" name="">
            <a:extLst xmlns:a="http://schemas.openxmlformats.org/drawingml/2006/main">
              <a:ext uri="{FF2B5EF4-FFF2-40B4-BE49-F238E27FC236}">
                <a16:creationId xmlns:a16="http://schemas.microsoft.com/office/drawing/2014/main" id="{9EB11CDE-8B8D-423C-A436-F3F9BB46276A}"/>
              </a:ext>
            </a:extLst>
          </p:cNvPr>
          <p:cNvSpPr>
            <a:spLocks xmlns:a="http://schemas.openxmlformats.org/drawingml/2006/main" noGrp="1"/>
          </p:cNvSpPr>
          <p:nvPr/>
        </p:nvSpPr>
        <p:spPr>
          <a:xfrm xmlns:a="http://schemas.openxmlformats.org/drawingml/2006/main">
            <a:off x="723900" y="6267450"/>
            <a:ext cx="13811250" cy="0"/>
          </a:xfrm>
          <a:prstGeom xmlns:a="http://schemas.openxmlformats.org/drawingml/2006/main" prst="line">
            <a:avLst/>
          </a:prstGeom>
          <a:noFill xmlns:a="http://schemas.openxmlformats.org/drawingml/2006/main"/>
          <a:ln xmlns:a="http://schemas.openxmlformats.org/drawingml/2006/main" w="9525">
            <a:solidFill>
              <a:srgbClr val="EFEEE9">
                <a:alpha val="23000"/>
              </a:srgbClr>
            </a:solidFill>
          </a:ln>
        </p:spPr>
      </p:sp>
      <p:sp>
        <p:nvSpPr>
          <p:cNvPr id="13" name="">
            <a:extLst xmlns:a="http://schemas.openxmlformats.org/drawingml/2006/main">
              <a:ext uri="{FF2B5EF4-FFF2-40B4-BE49-F238E27FC236}">
                <a16:creationId xmlns:a16="http://schemas.microsoft.com/office/drawing/2014/main" id="{B98D514E-8B52-4174-B206-270724E44733}"/>
              </a:ext>
            </a:extLst>
          </p:cNvPr>
          <p:cNvSpPr>
            <a:spLocks xmlns:a="http://schemas.openxmlformats.org/drawingml/2006/main" noGrp="1"/>
          </p:cNvSpPr>
          <p:nvPr/>
        </p:nvSpPr>
        <p:spPr>
          <a:xfrm xmlns:a="http://schemas.openxmlformats.org/drawingml/2006/main">
            <a:off x="733425" y="6572250"/>
            <a:ext cx="38957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4200" b="1">
                <a:solidFill>
                  <a:srgbClr val="E1A34E"/>
                </a:solidFill>
                <a:latin typeface="Nimbus Sans"/>
                <a:ea typeface="Nimbus Sans"/>
                <a:cs typeface="Nimbus Sans"/>
              </a:defRPr>
            </a:pPr>
            <a:r>
              <a:rPr sz="4200" b="1">
                <a:solidFill>
                  <a:srgbClr val="E1A34E"/>
                </a:solidFill>
                <a:latin typeface="Nimbus Sans"/>
                <a:ea typeface="Nimbus Sans"/>
                <a:cs typeface="Nimbus Sans"/>
              </a:rPr>
              <a:t>+11%</a:t>
            </a:r>
          </a:p>
        </p:txBody>
      </p:sp>
      <p:sp>
        <p:nvSpPr>
          <p:cNvPr id="14" name="">
            <a:extLst xmlns:a="http://schemas.openxmlformats.org/drawingml/2006/main">
              <a:ext uri="{FF2B5EF4-FFF2-40B4-BE49-F238E27FC236}">
                <a16:creationId xmlns:a16="http://schemas.microsoft.com/office/drawing/2014/main" id="{A74AF95A-6403-4780-9690-D72D8E74FA56}"/>
              </a:ext>
            </a:extLst>
          </p:cNvPr>
          <p:cNvSpPr>
            <a:spLocks xmlns:a="http://schemas.openxmlformats.org/drawingml/2006/main" noGrp="1"/>
          </p:cNvSpPr>
          <p:nvPr/>
        </p:nvSpPr>
        <p:spPr>
          <a:xfrm xmlns:a="http://schemas.openxmlformats.org/drawingml/2006/main">
            <a:off x="3400425" y="6667500"/>
            <a:ext cx="55721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950" b="0">
                <a:solidFill>
                  <a:srgbClr val="EFEEE9"/>
                </a:solidFill>
                <a:latin typeface="Nimbus Sans"/>
                <a:ea typeface="Nimbus Sans"/>
                <a:cs typeface="Nimbus Sans"/>
              </a:defRPr>
            </a:pPr>
            <a:r>
              <a:rPr sz="1950" b="0">
                <a:solidFill>
                  <a:srgbClr val="EFEEE9"/>
                </a:solidFill>
                <a:latin typeface="Nimbus Sans"/>
                <a:ea typeface="Nimbus Sans"/>
                <a:cs typeface="Nimbus Sans"/>
              </a:rPr>
              <a:t>Industrial robot installations</a:t>
            </a:r>
          </a:p>
          <a:p xmlns:a="http://schemas.openxmlformats.org/drawingml/2006/main">
            <a:pPr>
              <a:lnSpc>
                <a:spcPct val="96000"/>
              </a:lnSpc>
              <a:buNone/>
              <a:defRPr sz="1950" b="0">
                <a:solidFill>
                  <a:srgbClr val="EFEEE9"/>
                </a:solidFill>
                <a:latin typeface="Nimbus Sans"/>
                <a:ea typeface="Nimbus Sans"/>
                <a:cs typeface="Nimbus Sans"/>
              </a:defRPr>
            </a:pPr>
            <a:r>
              <a:rPr sz="1950" b="0">
                <a:solidFill>
                  <a:srgbClr val="EFEEE9"/>
                </a:solidFill>
                <a:latin typeface="Nimbus Sans"/>
                <a:ea typeface="Nimbus Sans"/>
                <a:cs typeface="Nimbus Sans"/>
              </a:rPr>
              <a:t>growth in 2025</a:t>
            </a:r>
          </a:p>
        </p:txBody>
      </p:sp>
      <p:sp>
        <p:nvSpPr>
          <p:cNvPr id="15" name="">
            <a:extLst xmlns:a="http://schemas.openxmlformats.org/drawingml/2006/main">
              <a:ext uri="{FF2B5EF4-FFF2-40B4-BE49-F238E27FC236}">
                <a16:creationId xmlns:a16="http://schemas.microsoft.com/office/drawing/2014/main" id="{98BFE7EE-63A0-444F-803F-76DF2F117A7D}"/>
              </a:ext>
            </a:extLst>
          </p:cNvPr>
          <p:cNvSpPr>
            <a:spLocks xmlns:a="http://schemas.openxmlformats.org/drawingml/2006/main" noGrp="1"/>
          </p:cNvSpPr>
          <p:nvPr/>
        </p:nvSpPr>
        <p:spPr>
          <a:xfrm xmlns:a="http://schemas.openxmlformats.org/drawingml/2006/main">
            <a:off x="9144000" y="6572250"/>
            <a:ext cx="35242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4200" b="1">
                <a:solidFill>
                  <a:srgbClr val="E1A34E"/>
                </a:solidFill>
                <a:latin typeface="Nimbus Sans"/>
                <a:ea typeface="Nimbus Sans"/>
                <a:cs typeface="Nimbus Sans"/>
              </a:defRPr>
            </a:pPr>
            <a:r>
              <a:rPr sz="4200" b="1">
                <a:solidFill>
                  <a:srgbClr val="E1A34E"/>
                </a:solidFill>
                <a:latin typeface="Nimbus Sans"/>
                <a:ea typeface="Nimbus Sans"/>
                <a:cs typeface="Nimbus Sans"/>
              </a:rPr>
              <a:t>+24%</a:t>
            </a:r>
          </a:p>
        </p:txBody>
      </p:sp>
      <p:sp>
        <p:nvSpPr>
          <p:cNvPr id="16" name="">
            <a:extLst xmlns:a="http://schemas.openxmlformats.org/drawingml/2006/main">
              <a:ext uri="{FF2B5EF4-FFF2-40B4-BE49-F238E27FC236}">
                <a16:creationId xmlns:a16="http://schemas.microsoft.com/office/drawing/2014/main" id="{37CFC8BB-4690-49EE-9E6C-C7C29A4B7916}"/>
              </a:ext>
            </a:extLst>
          </p:cNvPr>
          <p:cNvSpPr>
            <a:spLocks xmlns:a="http://schemas.openxmlformats.org/drawingml/2006/main" noGrp="1"/>
          </p:cNvSpPr>
          <p:nvPr/>
        </p:nvSpPr>
        <p:spPr>
          <a:xfrm xmlns:a="http://schemas.openxmlformats.org/drawingml/2006/main">
            <a:off x="11410950" y="6667500"/>
            <a:ext cx="31337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a:defPPr>
            <a:lvl1pPr>
              <a:buNone/>
              <a:defRPr sz="1875"/>
            </a:lvl1pPr>
            <a:lvl2pPr>
              <a:buNone/>
              <a:defRPr sz="1875"/>
            </a:lvl2pPr>
            <a:lvl3pPr>
              <a:buNone/>
              <a:defRPr sz="1875"/>
            </a:lvl3pPr>
            <a:lvl4pPr>
              <a:buNone/>
              <a:defRPr sz="1875"/>
            </a:lvl4pPr>
            <a:lvl5pPr>
              <a:buNone/>
              <a:defRPr sz="1875"/>
            </a:lvl5pPr>
            <a:lvl6pPr>
              <a:buNone/>
              <a:defRPr sz="1875"/>
            </a:lvl6pPr>
            <a:lvl7pPr>
              <a:buNone/>
              <a:defRPr sz="1875"/>
            </a:lvl7pPr>
            <a:lvl8pPr>
              <a:buNone/>
              <a:defRPr sz="1875"/>
            </a:lvl8pPr>
            <a:lvl9pPr>
              <a:buNone/>
              <a:defRPr sz="1875"/>
            </a:lvl9pPr>
          </a:lstStyle>
          <a:p xmlns:a="http://schemas.openxmlformats.org/drawingml/2006/main">
            <a:pPr>
              <a:lnSpc>
                <a:spcPct val="96000"/>
              </a:lnSpc>
              <a:buNone/>
              <a:defRPr sz="1950" b="0">
                <a:solidFill>
                  <a:srgbClr val="EFEEE9"/>
                </a:solidFill>
                <a:latin typeface="Nimbus Sans"/>
                <a:ea typeface="Nimbus Sans"/>
                <a:cs typeface="Nimbus Sans"/>
              </a:defRPr>
            </a:pPr>
            <a:r>
              <a:rPr sz="1875" b="0">
                <a:solidFill>
                  <a:srgbClr val="EFEEE9"/>
                </a:solidFill>
                <a:latin typeface="Nimbus Sans"/>
                <a:ea typeface="Nimbus Sans"/>
                <a:cs typeface="Nimbus Sans"/>
              </a:rPr>
              <a:t>Service robot shipments</a:t>
            </a:r>
          </a:p>
          <a:p xmlns:a="http://schemas.openxmlformats.org/drawingml/2006/main">
            <a:pPr>
              <a:lnSpc>
                <a:spcPct val="96000"/>
              </a:lnSpc>
              <a:buNone/>
              <a:defRPr sz="1950" b="0">
                <a:solidFill>
                  <a:srgbClr val="EFEEE9"/>
                </a:solidFill>
                <a:latin typeface="Nimbus Sans"/>
                <a:ea typeface="Nimbus Sans"/>
                <a:cs typeface="Nimbus Sans"/>
              </a:defRPr>
            </a:pPr>
            <a:r>
              <a:rPr sz="1875" b="0">
                <a:solidFill>
                  <a:srgbClr val="EFEEE9"/>
                </a:solidFill>
                <a:latin typeface="Nimbus Sans"/>
                <a:ea typeface="Nimbus Sans"/>
                <a:cs typeface="Nimbus Sans"/>
              </a:rPr>
              <a:t>growth in 2025</a:t>
            </a:r>
          </a:p>
        </p:txBody>
      </p:sp>
      <p:sp>
        <p:nvSpPr>
          <p:cNvPr id="17" name="">
            <a:extLst xmlns:a="http://schemas.openxmlformats.org/drawingml/2006/main">
              <a:ext uri="{FF2B5EF4-FFF2-40B4-BE49-F238E27FC236}">
                <a16:creationId xmlns:a16="http://schemas.microsoft.com/office/drawing/2014/main" id="{1363C2FE-4483-484A-9EBA-592FF0A99A5E}"/>
              </a:ext>
            </a:extLst>
          </p:cNvPr>
          <p:cNvSpPr>
            <a:spLocks xmlns:a="http://schemas.openxmlformats.org/drawingml/2006/main" noGrp="1"/>
          </p:cNvSpPr>
          <p:nvPr/>
        </p:nvSpPr>
        <p:spPr>
          <a:xfrm xmlns:a="http://schemas.openxmlformats.org/drawingml/2006/main">
            <a:off x="685800" y="8058150"/>
            <a:ext cx="13811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050" b="0">
                <a:solidFill>
                  <a:srgbClr val="A4A59C"/>
                </a:solidFill>
                <a:latin typeface="Nimbus Sans"/>
                <a:ea typeface="Nimbus Sans"/>
                <a:cs typeface="Nimbus Sans"/>
              </a:defRPr>
            </a:pPr>
            <a:r>
              <a:rPr sz="1050" b="0">
                <a:solidFill>
                  <a:srgbClr val="A4A59C"/>
                </a:solidFill>
                <a:latin typeface="Nimbus Sans"/>
                <a:ea typeface="Nimbus Sans"/>
                <a:cs typeface="Nimbus Sans"/>
              </a:rPr>
              <a:t>Sources: IFR, World Robotics 2026 releases, 24 and 30 September 2026. Global 2025 data. Installed stock and annual shipments are different measures.</a:t>
            </a:r>
          </a:p>
        </p:txBody>
      </p:sp>
    </p:spTree>
    <p:extLst>
      <p:ext uri="{BB962C8B-B14F-4D97-AF65-F5344CB8AC3E}">
        <p14:creationId xmlns:p14="http://schemas.microsoft.com/office/powerpoint/2010/main" val="1176900014"/>
      </p:ext>
    </p:extLst>
  </p:cSld>
</p:sld>
</file>

<file path=ppt/slides/slide4.xml><?xml version="1.0" encoding="utf-8"?>
<p:sld xmlns:p="http://schemas.openxmlformats.org/presentationml/2006/main">
  <p:cSld>
    <p:bg>
      <p:bgPr>
        <a:solidFill xmlns:a="http://schemas.openxmlformats.org/drawingml/2006/main">
          <a:srgbClr val="EFEEE9"/>
        </a:solidFill>
      </p:bgPr>
    </p:bg>
    <p:spTree>
      <p:nvGrpSpPr>
        <p:cNvPr id="1" name=""/>
        <p:cNvGrpSpPr/>
        <p:nvPr/>
      </p:nvGrpSpPr>
      <p:grpSpPr>
        <a:xfrm xmlns:a="http://schemas.openxmlformats.org/drawingml/2006/main"/>
      </p:grpSpPr>
      <p:sp>
        <p:nvSpPr>
          <p:cNvPr id="18" name="brand">
            <a:extLst xmlns:a="http://schemas.openxmlformats.org/drawingml/2006/main">
              <a:ext uri="{FF2B5EF4-FFF2-40B4-BE49-F238E27FC236}">
                <a16:creationId xmlns:a16="http://schemas.microsoft.com/office/drawing/2014/main" id="{3AF2B6A1-CA3E-4B9F-B118-71B2CF8F0C83}"/>
              </a:ext>
            </a:extLst>
          </p:cNvPr>
          <p:cNvSpPr>
            <a:spLocks xmlns:a="http://schemas.openxmlformats.org/drawingml/2006/main" noGrp="1"/>
          </p:cNvSpPr>
          <p:nvPr/>
        </p:nvSpPr>
        <p:spPr>
          <a:xfrm xmlns:a="http://schemas.openxmlformats.org/drawingml/2006/main">
            <a:off x="666750" y="409575"/>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650" b="1">
                <a:solidFill>
                  <a:srgbClr val="171A16"/>
                </a:solidFill>
                <a:latin typeface="Nimbus Sans"/>
                <a:ea typeface="Nimbus Sans"/>
                <a:cs typeface="Nimbus Sans"/>
              </a:defRPr>
            </a:defPPr>
            <a:lvl1pPr>
              <a:defRPr sz="1650" b="1">
                <a:solidFill>
                  <a:srgbClr val="171A16"/>
                </a:solidFill>
                <a:latin typeface="Nimbus Sans"/>
                <a:ea typeface="Nimbus Sans"/>
                <a:cs typeface="Nimbus Sans"/>
              </a:defRPr>
            </a:lvl1pPr>
            <a:lvl2pPr>
              <a:defRPr sz="1650" b="1">
                <a:solidFill>
                  <a:srgbClr val="171A16"/>
                </a:solidFill>
                <a:latin typeface="Nimbus Sans"/>
                <a:ea typeface="Nimbus Sans"/>
                <a:cs typeface="Nimbus Sans"/>
              </a:defRPr>
            </a:lvl2pPr>
            <a:lvl3pPr>
              <a:defRPr sz="1650" b="1">
                <a:solidFill>
                  <a:srgbClr val="171A16"/>
                </a:solidFill>
                <a:latin typeface="Nimbus Sans"/>
                <a:ea typeface="Nimbus Sans"/>
                <a:cs typeface="Nimbus Sans"/>
              </a:defRPr>
            </a:lvl3pPr>
            <a:lvl4pPr>
              <a:defRPr sz="1650" b="1">
                <a:solidFill>
                  <a:srgbClr val="171A16"/>
                </a:solidFill>
                <a:latin typeface="Nimbus Sans"/>
                <a:ea typeface="Nimbus Sans"/>
                <a:cs typeface="Nimbus Sans"/>
              </a:defRPr>
            </a:lvl4pPr>
            <a:lvl5pPr>
              <a:defRPr sz="1650" b="1">
                <a:solidFill>
                  <a:srgbClr val="171A16"/>
                </a:solidFill>
                <a:latin typeface="Nimbus Sans"/>
                <a:ea typeface="Nimbus Sans"/>
                <a:cs typeface="Nimbus Sans"/>
              </a:defRPr>
            </a:lvl5pPr>
            <a:lvl6pPr>
              <a:defRPr sz="1650" b="1">
                <a:solidFill>
                  <a:srgbClr val="171A16"/>
                </a:solidFill>
                <a:latin typeface="Nimbus Sans"/>
                <a:ea typeface="Nimbus Sans"/>
                <a:cs typeface="Nimbus Sans"/>
              </a:defRPr>
            </a:lvl6pPr>
            <a:lvl7pPr>
              <a:defRPr sz="1650" b="1">
                <a:solidFill>
                  <a:srgbClr val="171A16"/>
                </a:solidFill>
                <a:latin typeface="Nimbus Sans"/>
                <a:ea typeface="Nimbus Sans"/>
                <a:cs typeface="Nimbus Sans"/>
              </a:defRPr>
            </a:lvl7pPr>
            <a:lvl8pPr>
              <a:defRPr sz="1650" b="1">
                <a:solidFill>
                  <a:srgbClr val="171A16"/>
                </a:solidFill>
                <a:latin typeface="Nimbus Sans"/>
                <a:ea typeface="Nimbus Sans"/>
                <a:cs typeface="Nimbus Sans"/>
              </a:defRPr>
            </a:lvl8pPr>
            <a:lvl9pPr>
              <a:defRPr sz="1650" b="1">
                <a:solidFill>
                  <a:srgbClr val="171A16"/>
                </a:solidFill>
                <a:latin typeface="Nimbus Sans"/>
                <a:ea typeface="Nimbus Sans"/>
                <a:cs typeface="Nimbus Sans"/>
              </a:defRPr>
            </a:lvl9pPr>
          </a:lstStyle>
          <a:p xmlns:a="http://schemas.openxmlformats.org/drawingml/2006/main">
            <a:pPr>
              <a:defRPr sz="1650" b="1">
                <a:solidFill>
                  <a:srgbClr val="171A16"/>
                </a:solidFill>
                <a:latin typeface="Nimbus Sans"/>
                <a:ea typeface="Nimbus Sans"/>
                <a:cs typeface="Nimbus Sans"/>
              </a:defRPr>
            </a:pPr>
            <a:r>
              <a:rPr sz="1650" b="1">
                <a:solidFill>
                  <a:srgbClr val="171A16"/>
                </a:solidFill>
                <a:latin typeface="Nimbus Sans"/>
                <a:ea typeface="Nimbus Sans"/>
                <a:cs typeface="Nimbus Sans"/>
              </a:rPr>
              <a:t>ROBOTICS CAPITAL</a:t>
            </a:r>
          </a:p>
        </p:txBody>
      </p:sp>
      <p:sp>
        <p:nvSpPr>
          <p:cNvPr id="2" name="section">
            <a:extLst xmlns:a="http://schemas.openxmlformats.org/drawingml/2006/main">
              <a:ext uri="{FF2B5EF4-FFF2-40B4-BE49-F238E27FC236}">
                <a16:creationId xmlns:a16="http://schemas.microsoft.com/office/drawing/2014/main" id="{FE3593B9-6BBE-4A6D-BBB7-AF9F5A42D1D6}"/>
              </a:ext>
            </a:extLst>
          </p:cNvPr>
          <p:cNvSpPr>
            <a:spLocks xmlns:a="http://schemas.openxmlformats.org/drawingml/2006/main" noGrp="1"/>
          </p:cNvSpPr>
          <p:nvPr/>
        </p:nvSpPr>
        <p:spPr>
          <a:xfrm xmlns:a="http://schemas.openxmlformats.org/drawingml/2006/main">
            <a:off x="9144000" y="4381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73796D"/>
                </a:solidFill>
                <a:latin typeface="Nimbus Mono PS"/>
                <a:ea typeface="Nimbus Mono PS"/>
                <a:cs typeface="Nimbus Mono PS"/>
              </a:defRPr>
            </a:defPPr>
            <a:lvl1pPr>
              <a:defRPr sz="1200" b="0">
                <a:solidFill>
                  <a:srgbClr val="73796D"/>
                </a:solidFill>
                <a:latin typeface="Nimbus Mono PS"/>
                <a:ea typeface="Nimbus Mono PS"/>
                <a:cs typeface="Nimbus Mono PS"/>
              </a:defRPr>
            </a:lvl1pPr>
            <a:lvl2pPr>
              <a:defRPr sz="1200" b="0">
                <a:solidFill>
                  <a:srgbClr val="73796D"/>
                </a:solidFill>
                <a:latin typeface="Nimbus Mono PS"/>
                <a:ea typeface="Nimbus Mono PS"/>
                <a:cs typeface="Nimbus Mono PS"/>
              </a:defRPr>
            </a:lvl2pPr>
            <a:lvl3pPr>
              <a:defRPr sz="1200" b="0">
                <a:solidFill>
                  <a:srgbClr val="73796D"/>
                </a:solidFill>
                <a:latin typeface="Nimbus Mono PS"/>
                <a:ea typeface="Nimbus Mono PS"/>
                <a:cs typeface="Nimbus Mono PS"/>
              </a:defRPr>
            </a:lvl3pPr>
            <a:lvl4pPr>
              <a:defRPr sz="1200" b="0">
                <a:solidFill>
                  <a:srgbClr val="73796D"/>
                </a:solidFill>
                <a:latin typeface="Nimbus Mono PS"/>
                <a:ea typeface="Nimbus Mono PS"/>
                <a:cs typeface="Nimbus Mono PS"/>
              </a:defRPr>
            </a:lvl4pPr>
            <a:lvl5pPr>
              <a:defRPr sz="1200" b="0">
                <a:solidFill>
                  <a:srgbClr val="73796D"/>
                </a:solidFill>
                <a:latin typeface="Nimbus Mono PS"/>
                <a:ea typeface="Nimbus Mono PS"/>
                <a:cs typeface="Nimbus Mono PS"/>
              </a:defRPr>
            </a:lvl5pPr>
            <a:lvl6pPr>
              <a:defRPr sz="1200" b="0">
                <a:solidFill>
                  <a:srgbClr val="73796D"/>
                </a:solidFill>
                <a:latin typeface="Nimbus Mono PS"/>
                <a:ea typeface="Nimbus Mono PS"/>
                <a:cs typeface="Nimbus Mono PS"/>
              </a:defRPr>
            </a:lvl6pPr>
            <a:lvl7pPr>
              <a:defRPr sz="1200" b="0">
                <a:solidFill>
                  <a:srgbClr val="73796D"/>
                </a:solidFill>
                <a:latin typeface="Nimbus Mono PS"/>
                <a:ea typeface="Nimbus Mono PS"/>
                <a:cs typeface="Nimbus Mono PS"/>
              </a:defRPr>
            </a:lvl7pPr>
            <a:lvl8pPr>
              <a:defRPr sz="1200" b="0">
                <a:solidFill>
                  <a:srgbClr val="73796D"/>
                </a:solidFill>
                <a:latin typeface="Nimbus Mono PS"/>
                <a:ea typeface="Nimbus Mono PS"/>
                <a:cs typeface="Nimbus Mono PS"/>
              </a:defRPr>
            </a:lvl8pPr>
            <a:lvl9pPr>
              <a:defRPr sz="1200" b="0">
                <a:solidFill>
                  <a:srgbClr val="73796D"/>
                </a:solidFill>
                <a:latin typeface="Nimbus Mono PS"/>
                <a:ea typeface="Nimbus Mono PS"/>
                <a:cs typeface="Nimbus Mono PS"/>
              </a:defRPr>
            </a:lvl9pPr>
          </a:lstStyle>
          <a:p xmlns:a="http://schemas.openxmlformats.org/drawingml/2006/main">
            <a:pPr>
              <a:defRPr sz="1200" b="0">
                <a:solidFill>
                  <a:srgbClr val="73796D"/>
                </a:solidFill>
                <a:latin typeface="Nimbus Mono PS"/>
                <a:ea typeface="Nimbus Mono PS"/>
                <a:cs typeface="Nimbus Mono PS"/>
              </a:defRPr>
            </a:pPr>
            <a:r>
              <a:rPr sz="1200" b="0">
                <a:solidFill>
                  <a:srgbClr val="73796D"/>
                </a:solidFill>
                <a:latin typeface="Nimbus Mono PS"/>
                <a:ea typeface="Nimbus Mono PS"/>
                <a:cs typeface="Nimbus Mono PS"/>
              </a:rPr>
              <a:t>WHY SWITZERLAND</a:t>
            </a:r>
          </a:p>
        </p:txBody>
      </p:sp>
      <p:sp>
        <p:nvSpPr>
          <p:cNvPr id="3" name="slide-number">
            <a:extLst xmlns:a="http://schemas.openxmlformats.org/drawingml/2006/main">
              <a:ext uri="{FF2B5EF4-FFF2-40B4-BE49-F238E27FC236}">
                <a16:creationId xmlns:a16="http://schemas.microsoft.com/office/drawing/2014/main" id="{03BBEDC3-95F7-4009-9E9D-1C37225EE7D9}"/>
              </a:ext>
            </a:extLst>
          </p:cNvPr>
          <p:cNvSpPr>
            <a:spLocks xmlns:a="http://schemas.openxmlformats.org/drawingml/2006/main" noGrp="1"/>
          </p:cNvSpPr>
          <p:nvPr/>
        </p:nvSpPr>
        <p:spPr>
          <a:xfrm xmlns:a="http://schemas.openxmlformats.org/drawingml/2006/main">
            <a:off x="13811250" y="409575"/>
            <a:ext cx="762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b="0">
                <a:solidFill>
                  <a:srgbClr val="171A16"/>
                </a:solidFill>
                <a:latin typeface="Nimbus Mono PS"/>
                <a:ea typeface="Nimbus Mono PS"/>
                <a:cs typeface="Nimbus Mono PS"/>
              </a:defRPr>
            </a:defPPr>
            <a:lvl1pPr>
              <a:defRPr sz="1500" b="0">
                <a:solidFill>
                  <a:srgbClr val="171A16"/>
                </a:solidFill>
                <a:latin typeface="Nimbus Mono PS"/>
                <a:ea typeface="Nimbus Mono PS"/>
                <a:cs typeface="Nimbus Mono PS"/>
              </a:defRPr>
            </a:lvl1pPr>
            <a:lvl2pPr>
              <a:defRPr sz="1500" b="0">
                <a:solidFill>
                  <a:srgbClr val="171A16"/>
                </a:solidFill>
                <a:latin typeface="Nimbus Mono PS"/>
                <a:ea typeface="Nimbus Mono PS"/>
                <a:cs typeface="Nimbus Mono PS"/>
              </a:defRPr>
            </a:lvl2pPr>
            <a:lvl3pPr>
              <a:defRPr sz="1500" b="0">
                <a:solidFill>
                  <a:srgbClr val="171A16"/>
                </a:solidFill>
                <a:latin typeface="Nimbus Mono PS"/>
                <a:ea typeface="Nimbus Mono PS"/>
                <a:cs typeface="Nimbus Mono PS"/>
              </a:defRPr>
            </a:lvl3pPr>
            <a:lvl4pPr>
              <a:defRPr sz="1500" b="0">
                <a:solidFill>
                  <a:srgbClr val="171A16"/>
                </a:solidFill>
                <a:latin typeface="Nimbus Mono PS"/>
                <a:ea typeface="Nimbus Mono PS"/>
                <a:cs typeface="Nimbus Mono PS"/>
              </a:defRPr>
            </a:lvl4pPr>
            <a:lvl5pPr>
              <a:defRPr sz="1500" b="0">
                <a:solidFill>
                  <a:srgbClr val="171A16"/>
                </a:solidFill>
                <a:latin typeface="Nimbus Mono PS"/>
                <a:ea typeface="Nimbus Mono PS"/>
                <a:cs typeface="Nimbus Mono PS"/>
              </a:defRPr>
            </a:lvl5pPr>
            <a:lvl6pPr>
              <a:defRPr sz="1500" b="0">
                <a:solidFill>
                  <a:srgbClr val="171A16"/>
                </a:solidFill>
                <a:latin typeface="Nimbus Mono PS"/>
                <a:ea typeface="Nimbus Mono PS"/>
                <a:cs typeface="Nimbus Mono PS"/>
              </a:defRPr>
            </a:lvl6pPr>
            <a:lvl7pPr>
              <a:defRPr sz="1500" b="0">
                <a:solidFill>
                  <a:srgbClr val="171A16"/>
                </a:solidFill>
                <a:latin typeface="Nimbus Mono PS"/>
                <a:ea typeface="Nimbus Mono PS"/>
                <a:cs typeface="Nimbus Mono PS"/>
              </a:defRPr>
            </a:lvl7pPr>
            <a:lvl8pPr>
              <a:defRPr sz="1500" b="0">
                <a:solidFill>
                  <a:srgbClr val="171A16"/>
                </a:solidFill>
                <a:latin typeface="Nimbus Mono PS"/>
                <a:ea typeface="Nimbus Mono PS"/>
                <a:cs typeface="Nimbus Mono PS"/>
              </a:defRPr>
            </a:lvl8pPr>
            <a:lvl9pPr>
              <a:defRPr sz="1500" b="0">
                <a:solidFill>
                  <a:srgbClr val="171A16"/>
                </a:solidFill>
                <a:latin typeface="Nimbus Mono PS"/>
                <a:ea typeface="Nimbus Mono PS"/>
                <a:cs typeface="Nimbus Mono PS"/>
              </a:defRPr>
            </a:lvl9pPr>
          </a:lstStyle>
          <a:p xmlns:a="http://schemas.openxmlformats.org/drawingml/2006/main">
            <a:pPr>
              <a:defRPr sz="1500" b="0">
                <a:solidFill>
                  <a:srgbClr val="171A16"/>
                </a:solidFill>
                <a:latin typeface="Nimbus Mono PS"/>
                <a:ea typeface="Nimbus Mono PS"/>
                <a:cs typeface="Nimbus Mono PS"/>
              </a:defRPr>
            </a:pPr>
            <a:r>
              <a:rPr sz="1500" b="0">
                <a:solidFill>
                  <a:srgbClr val="171A16"/>
                </a:solidFill>
                <a:latin typeface="Nimbus Mono PS"/>
                <a:ea typeface="Nimbus Mono PS"/>
                <a:cs typeface="Nimbus Mono PS"/>
              </a:rPr>
              <a:t>04</a:t>
            </a:r>
          </a:p>
        </p:txBody>
      </p:sp>
      <p:sp>
        <p:nvSpPr>
          <p:cNvPr id="4" name="title">
            <a:extLst xmlns:a="http://schemas.openxmlformats.org/drawingml/2006/main">
              <a:ext uri="{FF2B5EF4-FFF2-40B4-BE49-F238E27FC236}">
                <a16:creationId xmlns:a16="http://schemas.microsoft.com/office/drawing/2014/main" id="{EAF76054-8A48-4B54-97E1-F31324D687F6}"/>
              </a:ext>
            </a:extLst>
          </p:cNvPr>
          <p:cNvSpPr>
            <a:spLocks xmlns:a="http://schemas.openxmlformats.org/drawingml/2006/main" noGrp="1"/>
          </p:cNvSpPr>
          <p:nvPr/>
        </p:nvSpPr>
        <p:spPr>
          <a:xfrm xmlns:a="http://schemas.openxmlformats.org/drawingml/2006/main">
            <a:off x="666750" y="1343025"/>
            <a:ext cx="13906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5400" b="1">
                <a:solidFill>
                  <a:srgbClr val="171A16"/>
                </a:solidFill>
                <a:latin typeface="Nimbus Sans"/>
                <a:ea typeface="Nimbus Sans"/>
                <a:cs typeface="Nimbus Sans"/>
              </a:defRPr>
            </a:defPPr>
            <a:lvl1pPr>
              <a:defRPr sz="5400" b="1">
                <a:solidFill>
                  <a:srgbClr val="171A16"/>
                </a:solidFill>
                <a:latin typeface="Nimbus Sans"/>
                <a:ea typeface="Nimbus Sans"/>
                <a:cs typeface="Nimbus Sans"/>
              </a:defRPr>
            </a:lvl1pPr>
            <a:lvl2pPr>
              <a:defRPr sz="5400" b="1">
                <a:solidFill>
                  <a:srgbClr val="171A16"/>
                </a:solidFill>
                <a:latin typeface="Nimbus Sans"/>
                <a:ea typeface="Nimbus Sans"/>
                <a:cs typeface="Nimbus Sans"/>
              </a:defRPr>
            </a:lvl2pPr>
            <a:lvl3pPr>
              <a:defRPr sz="5400" b="1">
                <a:solidFill>
                  <a:srgbClr val="171A16"/>
                </a:solidFill>
                <a:latin typeface="Nimbus Sans"/>
                <a:ea typeface="Nimbus Sans"/>
                <a:cs typeface="Nimbus Sans"/>
              </a:defRPr>
            </a:lvl3pPr>
            <a:lvl4pPr>
              <a:defRPr sz="5400" b="1">
                <a:solidFill>
                  <a:srgbClr val="171A16"/>
                </a:solidFill>
                <a:latin typeface="Nimbus Sans"/>
                <a:ea typeface="Nimbus Sans"/>
                <a:cs typeface="Nimbus Sans"/>
              </a:defRPr>
            </a:lvl4pPr>
            <a:lvl5pPr>
              <a:defRPr sz="5400" b="1">
                <a:solidFill>
                  <a:srgbClr val="171A16"/>
                </a:solidFill>
                <a:latin typeface="Nimbus Sans"/>
                <a:ea typeface="Nimbus Sans"/>
                <a:cs typeface="Nimbus Sans"/>
              </a:defRPr>
            </a:lvl5pPr>
            <a:lvl6pPr>
              <a:defRPr sz="5400" b="1">
                <a:solidFill>
                  <a:srgbClr val="171A16"/>
                </a:solidFill>
                <a:latin typeface="Nimbus Sans"/>
                <a:ea typeface="Nimbus Sans"/>
                <a:cs typeface="Nimbus Sans"/>
              </a:defRPr>
            </a:lvl6pPr>
            <a:lvl7pPr>
              <a:defRPr sz="5400" b="1">
                <a:solidFill>
                  <a:srgbClr val="171A16"/>
                </a:solidFill>
                <a:latin typeface="Nimbus Sans"/>
                <a:ea typeface="Nimbus Sans"/>
                <a:cs typeface="Nimbus Sans"/>
              </a:defRPr>
            </a:lvl7pPr>
            <a:lvl8pPr>
              <a:defRPr sz="5400" b="1">
                <a:solidFill>
                  <a:srgbClr val="171A16"/>
                </a:solidFill>
                <a:latin typeface="Nimbus Sans"/>
                <a:ea typeface="Nimbus Sans"/>
                <a:cs typeface="Nimbus Sans"/>
              </a:defRPr>
            </a:lvl8pPr>
            <a:lvl9pPr>
              <a:defRPr sz="5400" b="1">
                <a:solidFill>
                  <a:srgbClr val="171A16"/>
                </a:solidFill>
                <a:latin typeface="Nimbus Sans"/>
                <a:ea typeface="Nimbus Sans"/>
                <a:cs typeface="Nimbus Sans"/>
              </a:defRPr>
            </a:lvl9pPr>
          </a:lstStyle>
          <a:p xmlns:a="http://schemas.openxmlformats.org/drawingml/2006/main">
            <a:pPr>
              <a:defRPr sz="5400" b="1">
                <a:solidFill>
                  <a:srgbClr val="171A16"/>
                </a:solidFill>
                <a:latin typeface="Nimbus Sans"/>
                <a:ea typeface="Nimbus Sans"/>
                <a:cs typeface="Nimbus Sans"/>
              </a:defRPr>
            </a:pPr>
            <a:r>
              <a:rPr sz="5400" b="1">
                <a:solidFill>
                  <a:srgbClr val="171A16"/>
                </a:solidFill>
                <a:latin typeface="Nimbus Sans"/>
                <a:ea typeface="Nimbus Sans"/>
                <a:cs typeface="Nimbus Sans"/>
              </a:rPr>
              <a:t>Why Switzerland</a:t>
            </a:r>
          </a:p>
          <a:p xmlns:a="http://schemas.openxmlformats.org/drawingml/2006/main">
            <a:pPr>
              <a:defRPr sz="5400" b="1">
                <a:solidFill>
                  <a:srgbClr val="171A16"/>
                </a:solidFill>
                <a:latin typeface="Nimbus Sans"/>
                <a:ea typeface="Nimbus Sans"/>
                <a:cs typeface="Nimbus Sans"/>
              </a:defRPr>
            </a:pPr>
            <a:r>
              <a:rPr sz="5400" b="1">
                <a:solidFill>
                  <a:srgbClr val="171A16"/>
                </a:solidFill>
                <a:latin typeface="Nimbus Sans"/>
                <a:ea typeface="Nimbus Sans"/>
                <a:cs typeface="Nimbus Sans"/>
              </a:rPr>
              <a:t>A proven engine for company creation</a:t>
            </a:r>
          </a:p>
        </p:txBody>
      </p:sp>
      <p:sp>
        <p:nvSpPr>
          <p:cNvPr id="5" name="stat">
            <a:extLst xmlns:a="http://schemas.openxmlformats.org/drawingml/2006/main">
              <a:ext uri="{FF2B5EF4-FFF2-40B4-BE49-F238E27FC236}">
                <a16:creationId xmlns:a16="http://schemas.microsoft.com/office/drawing/2014/main" id="{BB50F781-A98B-47CB-981F-F76989C22783}"/>
              </a:ext>
            </a:extLst>
          </p:cNvPr>
          <p:cNvSpPr>
            <a:spLocks xmlns:a="http://schemas.openxmlformats.org/drawingml/2006/main" noGrp="1"/>
          </p:cNvSpPr>
          <p:nvPr/>
        </p:nvSpPr>
        <p:spPr>
          <a:xfrm xmlns:a="http://schemas.openxmlformats.org/drawingml/2006/main">
            <a:off x="666750" y="3286125"/>
            <a:ext cx="4191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7500" b="1">
                <a:solidFill>
                  <a:srgbClr val="171A16"/>
                </a:solidFill>
                <a:latin typeface="Nimbus Sans"/>
                <a:ea typeface="Nimbus Sans"/>
                <a:cs typeface="Nimbus Sans"/>
              </a:defRPr>
            </a:defPPr>
            <a:lvl1pPr>
              <a:defRPr sz="7500" b="1">
                <a:solidFill>
                  <a:srgbClr val="171A16"/>
                </a:solidFill>
                <a:latin typeface="Nimbus Sans"/>
                <a:ea typeface="Nimbus Sans"/>
                <a:cs typeface="Nimbus Sans"/>
              </a:defRPr>
            </a:lvl1pPr>
            <a:lvl2pPr>
              <a:defRPr sz="7500" b="1">
                <a:solidFill>
                  <a:srgbClr val="171A16"/>
                </a:solidFill>
                <a:latin typeface="Nimbus Sans"/>
                <a:ea typeface="Nimbus Sans"/>
                <a:cs typeface="Nimbus Sans"/>
              </a:defRPr>
            </a:lvl2pPr>
            <a:lvl3pPr>
              <a:defRPr sz="7500" b="1">
                <a:solidFill>
                  <a:srgbClr val="171A16"/>
                </a:solidFill>
                <a:latin typeface="Nimbus Sans"/>
                <a:ea typeface="Nimbus Sans"/>
                <a:cs typeface="Nimbus Sans"/>
              </a:defRPr>
            </a:lvl3pPr>
            <a:lvl4pPr>
              <a:defRPr sz="7500" b="1">
                <a:solidFill>
                  <a:srgbClr val="171A16"/>
                </a:solidFill>
                <a:latin typeface="Nimbus Sans"/>
                <a:ea typeface="Nimbus Sans"/>
                <a:cs typeface="Nimbus Sans"/>
              </a:defRPr>
            </a:lvl4pPr>
            <a:lvl5pPr>
              <a:defRPr sz="7500" b="1">
                <a:solidFill>
                  <a:srgbClr val="171A16"/>
                </a:solidFill>
                <a:latin typeface="Nimbus Sans"/>
                <a:ea typeface="Nimbus Sans"/>
                <a:cs typeface="Nimbus Sans"/>
              </a:defRPr>
            </a:lvl5pPr>
            <a:lvl6pPr>
              <a:defRPr sz="7500" b="1">
                <a:solidFill>
                  <a:srgbClr val="171A16"/>
                </a:solidFill>
                <a:latin typeface="Nimbus Sans"/>
                <a:ea typeface="Nimbus Sans"/>
                <a:cs typeface="Nimbus Sans"/>
              </a:defRPr>
            </a:lvl6pPr>
            <a:lvl7pPr>
              <a:defRPr sz="7500" b="1">
                <a:solidFill>
                  <a:srgbClr val="171A16"/>
                </a:solidFill>
                <a:latin typeface="Nimbus Sans"/>
                <a:ea typeface="Nimbus Sans"/>
                <a:cs typeface="Nimbus Sans"/>
              </a:defRPr>
            </a:lvl7pPr>
            <a:lvl8pPr>
              <a:defRPr sz="7500" b="1">
                <a:solidFill>
                  <a:srgbClr val="171A16"/>
                </a:solidFill>
                <a:latin typeface="Nimbus Sans"/>
                <a:ea typeface="Nimbus Sans"/>
                <a:cs typeface="Nimbus Sans"/>
              </a:defRPr>
            </a:lvl8pPr>
            <a:lvl9pPr>
              <a:defRPr sz="7500" b="1">
                <a:solidFill>
                  <a:srgbClr val="171A16"/>
                </a:solidFill>
                <a:latin typeface="Nimbus Sans"/>
                <a:ea typeface="Nimbus Sans"/>
                <a:cs typeface="Nimbus Sans"/>
              </a:defRPr>
            </a:lvl9pPr>
          </a:lstStyle>
          <a:p xmlns:a="http://schemas.openxmlformats.org/drawingml/2006/main">
            <a:pPr>
              <a:defRPr sz="7500" b="1">
                <a:solidFill>
                  <a:srgbClr val="171A16"/>
                </a:solidFill>
                <a:latin typeface="Nimbus Sans"/>
                <a:ea typeface="Nimbus Sans"/>
                <a:cs typeface="Nimbus Sans"/>
              </a:defRPr>
            </a:pPr>
            <a:r>
              <a:rPr sz="7500" b="1">
                <a:solidFill>
                  <a:srgbClr val="171A16"/>
                </a:solidFill>
                <a:latin typeface="Nimbus Sans"/>
                <a:ea typeface="Nimbus Sans"/>
                <a:cs typeface="Nimbus Sans"/>
              </a:rPr>
              <a:t>661</a:t>
            </a:r>
          </a:p>
        </p:txBody>
      </p:sp>
      <p:sp>
        <p:nvSpPr>
          <p:cNvPr id="6" name="stat-label">
            <a:extLst xmlns:a="http://schemas.openxmlformats.org/drawingml/2006/main">
              <a:ext uri="{FF2B5EF4-FFF2-40B4-BE49-F238E27FC236}">
                <a16:creationId xmlns:a16="http://schemas.microsoft.com/office/drawing/2014/main" id="{1B5293FD-D86E-4C40-84DC-6D954CA221A0}"/>
              </a:ext>
            </a:extLst>
          </p:cNvPr>
          <p:cNvSpPr>
            <a:spLocks xmlns:a="http://schemas.openxmlformats.org/drawingml/2006/main" noGrp="1"/>
          </p:cNvSpPr>
          <p:nvPr/>
        </p:nvSpPr>
        <p:spPr>
          <a:xfrm xmlns:a="http://schemas.openxmlformats.org/drawingml/2006/main">
            <a:off x="666750" y="4457700"/>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171A16"/>
                </a:solidFill>
                <a:latin typeface="Nimbus Sans"/>
                <a:ea typeface="Nimbus Sans"/>
                <a:cs typeface="Nimbus Sans"/>
              </a:defRPr>
            </a:defPPr>
            <a:lvl1pPr>
              <a:defRPr sz="2025" b="0">
                <a:solidFill>
                  <a:srgbClr val="171A16"/>
                </a:solidFill>
                <a:latin typeface="Nimbus Sans"/>
                <a:ea typeface="Nimbus Sans"/>
                <a:cs typeface="Nimbus Sans"/>
              </a:defRPr>
            </a:lvl1pPr>
            <a:lvl2pPr>
              <a:defRPr sz="2025" b="0">
                <a:solidFill>
                  <a:srgbClr val="171A16"/>
                </a:solidFill>
                <a:latin typeface="Nimbus Sans"/>
                <a:ea typeface="Nimbus Sans"/>
                <a:cs typeface="Nimbus Sans"/>
              </a:defRPr>
            </a:lvl2pPr>
            <a:lvl3pPr>
              <a:defRPr sz="2025" b="0">
                <a:solidFill>
                  <a:srgbClr val="171A16"/>
                </a:solidFill>
                <a:latin typeface="Nimbus Sans"/>
                <a:ea typeface="Nimbus Sans"/>
                <a:cs typeface="Nimbus Sans"/>
              </a:defRPr>
            </a:lvl3pPr>
            <a:lvl4pPr>
              <a:defRPr sz="2025" b="0">
                <a:solidFill>
                  <a:srgbClr val="171A16"/>
                </a:solidFill>
                <a:latin typeface="Nimbus Sans"/>
                <a:ea typeface="Nimbus Sans"/>
                <a:cs typeface="Nimbus Sans"/>
              </a:defRPr>
            </a:lvl4pPr>
            <a:lvl5pPr>
              <a:defRPr sz="2025" b="0">
                <a:solidFill>
                  <a:srgbClr val="171A16"/>
                </a:solidFill>
                <a:latin typeface="Nimbus Sans"/>
                <a:ea typeface="Nimbus Sans"/>
                <a:cs typeface="Nimbus Sans"/>
              </a:defRPr>
            </a:lvl5pPr>
            <a:lvl6pPr>
              <a:defRPr sz="2025" b="0">
                <a:solidFill>
                  <a:srgbClr val="171A16"/>
                </a:solidFill>
                <a:latin typeface="Nimbus Sans"/>
                <a:ea typeface="Nimbus Sans"/>
                <a:cs typeface="Nimbus Sans"/>
              </a:defRPr>
            </a:lvl6pPr>
            <a:lvl7pPr>
              <a:defRPr sz="2025" b="0">
                <a:solidFill>
                  <a:srgbClr val="171A16"/>
                </a:solidFill>
                <a:latin typeface="Nimbus Sans"/>
                <a:ea typeface="Nimbus Sans"/>
                <a:cs typeface="Nimbus Sans"/>
              </a:defRPr>
            </a:lvl7pPr>
            <a:lvl8pPr>
              <a:defRPr sz="2025" b="0">
                <a:solidFill>
                  <a:srgbClr val="171A16"/>
                </a:solidFill>
                <a:latin typeface="Nimbus Sans"/>
                <a:ea typeface="Nimbus Sans"/>
                <a:cs typeface="Nimbus Sans"/>
              </a:defRPr>
            </a:lvl8pPr>
            <a:lvl9pPr>
              <a:defRPr sz="2025" b="0">
                <a:solidFill>
                  <a:srgbClr val="171A16"/>
                </a:solidFill>
                <a:latin typeface="Nimbus Sans"/>
                <a:ea typeface="Nimbus Sans"/>
                <a:cs typeface="Nimbus Sans"/>
              </a:defRPr>
            </a:lvl9pPr>
          </a:lstStyle>
          <a:p xmlns:a="http://schemas.openxmlformats.org/drawingml/2006/main">
            <a:pPr>
              <a:defRPr sz="2025" b="0">
                <a:solidFill>
                  <a:srgbClr val="171A16"/>
                </a:solidFill>
                <a:latin typeface="Nimbus Sans"/>
                <a:ea typeface="Nimbus Sans"/>
                <a:cs typeface="Nimbus Sans"/>
              </a:defRPr>
            </a:pPr>
            <a:r>
              <a:rPr sz="2025" b="0">
                <a:solidFill>
                  <a:srgbClr val="171A16"/>
                </a:solidFill>
                <a:latin typeface="Nimbus Sans"/>
                <a:ea typeface="Nimbus Sans"/>
                <a:cs typeface="Nimbus Sans"/>
              </a:rPr>
              <a:t>ETH Ventures through 2025</a:t>
            </a:r>
          </a:p>
        </p:txBody>
      </p:sp>
      <p:sp>
        <p:nvSpPr>
          <p:cNvPr id="7" name="stat-detail">
            <a:extLst xmlns:a="http://schemas.openxmlformats.org/drawingml/2006/main">
              <a:ext uri="{FF2B5EF4-FFF2-40B4-BE49-F238E27FC236}">
                <a16:creationId xmlns:a16="http://schemas.microsoft.com/office/drawing/2014/main" id="{50303937-6315-4889-82C4-DFEBB05BB49F}"/>
              </a:ext>
            </a:extLst>
          </p:cNvPr>
          <p:cNvSpPr>
            <a:spLocks xmlns:a="http://schemas.openxmlformats.org/drawingml/2006/main" noGrp="1"/>
          </p:cNvSpPr>
          <p:nvPr/>
        </p:nvSpPr>
        <p:spPr>
          <a:xfrm xmlns:a="http://schemas.openxmlformats.org/drawingml/2006/main">
            <a:off x="666750" y="4914900"/>
            <a:ext cx="4191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73796D"/>
                </a:solidFill>
                <a:latin typeface="Nimbus Sans"/>
                <a:ea typeface="Nimbus Sans"/>
                <a:cs typeface="Nimbus Sans"/>
              </a:defRPr>
            </a:defPPr>
            <a:lvl1pPr>
              <a:defRPr sz="1725" b="0">
                <a:solidFill>
                  <a:srgbClr val="73796D"/>
                </a:solidFill>
                <a:latin typeface="Nimbus Sans"/>
                <a:ea typeface="Nimbus Sans"/>
                <a:cs typeface="Nimbus Sans"/>
              </a:defRPr>
            </a:lvl1pPr>
            <a:lvl2pPr>
              <a:defRPr sz="1725" b="0">
                <a:solidFill>
                  <a:srgbClr val="73796D"/>
                </a:solidFill>
                <a:latin typeface="Nimbus Sans"/>
                <a:ea typeface="Nimbus Sans"/>
                <a:cs typeface="Nimbus Sans"/>
              </a:defRPr>
            </a:lvl2pPr>
            <a:lvl3pPr>
              <a:defRPr sz="1725" b="0">
                <a:solidFill>
                  <a:srgbClr val="73796D"/>
                </a:solidFill>
                <a:latin typeface="Nimbus Sans"/>
                <a:ea typeface="Nimbus Sans"/>
                <a:cs typeface="Nimbus Sans"/>
              </a:defRPr>
            </a:lvl3pPr>
            <a:lvl4pPr>
              <a:defRPr sz="1725" b="0">
                <a:solidFill>
                  <a:srgbClr val="73796D"/>
                </a:solidFill>
                <a:latin typeface="Nimbus Sans"/>
                <a:ea typeface="Nimbus Sans"/>
                <a:cs typeface="Nimbus Sans"/>
              </a:defRPr>
            </a:lvl4pPr>
            <a:lvl5pPr>
              <a:defRPr sz="1725" b="0">
                <a:solidFill>
                  <a:srgbClr val="73796D"/>
                </a:solidFill>
                <a:latin typeface="Nimbus Sans"/>
                <a:ea typeface="Nimbus Sans"/>
                <a:cs typeface="Nimbus Sans"/>
              </a:defRPr>
            </a:lvl5pPr>
            <a:lvl6pPr>
              <a:defRPr sz="1725" b="0">
                <a:solidFill>
                  <a:srgbClr val="73796D"/>
                </a:solidFill>
                <a:latin typeface="Nimbus Sans"/>
                <a:ea typeface="Nimbus Sans"/>
                <a:cs typeface="Nimbus Sans"/>
              </a:defRPr>
            </a:lvl6pPr>
            <a:lvl7pPr>
              <a:defRPr sz="1725" b="0">
                <a:solidFill>
                  <a:srgbClr val="73796D"/>
                </a:solidFill>
                <a:latin typeface="Nimbus Sans"/>
                <a:ea typeface="Nimbus Sans"/>
                <a:cs typeface="Nimbus Sans"/>
              </a:defRPr>
            </a:lvl7pPr>
            <a:lvl8pPr>
              <a:defRPr sz="1725" b="0">
                <a:solidFill>
                  <a:srgbClr val="73796D"/>
                </a:solidFill>
                <a:latin typeface="Nimbus Sans"/>
                <a:ea typeface="Nimbus Sans"/>
                <a:cs typeface="Nimbus Sans"/>
              </a:defRPr>
            </a:lvl8pPr>
            <a:lvl9pPr>
              <a:defRPr sz="1725" b="0">
                <a:solidFill>
                  <a:srgbClr val="73796D"/>
                </a:solidFill>
                <a:latin typeface="Nimbus Sans"/>
                <a:ea typeface="Nimbus Sans"/>
                <a:cs typeface="Nimbus Sans"/>
              </a:defRPr>
            </a:lvl9pPr>
          </a:lstStyle>
          <a:p xmlns:a="http://schemas.openxmlformats.org/drawingml/2006/main">
            <a:pPr>
              <a:defRPr sz="1725" b="0">
                <a:solidFill>
                  <a:srgbClr val="73796D"/>
                </a:solidFill>
                <a:latin typeface="Nimbus Sans"/>
                <a:ea typeface="Nimbus Sans"/>
                <a:cs typeface="Nimbus Sans"/>
              </a:defRPr>
            </a:pPr>
            <a:r>
              <a:rPr sz="1725" b="0">
                <a:solidFill>
                  <a:srgbClr val="73796D"/>
                </a:solidFill>
                <a:latin typeface="Nimbus Sans"/>
                <a:ea typeface="Nimbus Sans"/>
                <a:cs typeface="Nimbus Sans"/>
              </a:rPr>
              <a:t>46 new ventures created in 2025</a:t>
            </a:r>
          </a:p>
        </p:txBody>
      </p:sp>
      <p:sp>
        <p:nvSpPr>
          <p:cNvPr id="8" name="stat">
            <a:extLst xmlns:a="http://schemas.openxmlformats.org/drawingml/2006/main">
              <a:ext uri="{FF2B5EF4-FFF2-40B4-BE49-F238E27FC236}">
                <a16:creationId xmlns:a16="http://schemas.microsoft.com/office/drawing/2014/main" id="{5812281F-98F6-4CD1-82A9-4A248C8DB80F}"/>
              </a:ext>
            </a:extLst>
          </p:cNvPr>
          <p:cNvSpPr>
            <a:spLocks xmlns:a="http://schemas.openxmlformats.org/drawingml/2006/main" noGrp="1"/>
          </p:cNvSpPr>
          <p:nvPr/>
        </p:nvSpPr>
        <p:spPr>
          <a:xfrm xmlns:a="http://schemas.openxmlformats.org/drawingml/2006/main">
            <a:off x="5334000" y="3286125"/>
            <a:ext cx="4762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6300" b="1">
                <a:solidFill>
                  <a:srgbClr val="171A16"/>
                </a:solidFill>
                <a:latin typeface="Nimbus Sans"/>
                <a:ea typeface="Nimbus Sans"/>
                <a:cs typeface="Nimbus Sans"/>
              </a:defRPr>
            </a:defPPr>
            <a:lvl1pPr>
              <a:defRPr sz="6300" b="1">
                <a:solidFill>
                  <a:srgbClr val="171A16"/>
                </a:solidFill>
                <a:latin typeface="Nimbus Sans"/>
                <a:ea typeface="Nimbus Sans"/>
                <a:cs typeface="Nimbus Sans"/>
              </a:defRPr>
            </a:lvl1pPr>
            <a:lvl2pPr>
              <a:defRPr sz="6300" b="1">
                <a:solidFill>
                  <a:srgbClr val="171A16"/>
                </a:solidFill>
                <a:latin typeface="Nimbus Sans"/>
                <a:ea typeface="Nimbus Sans"/>
                <a:cs typeface="Nimbus Sans"/>
              </a:defRPr>
            </a:lvl2pPr>
            <a:lvl3pPr>
              <a:defRPr sz="6300" b="1">
                <a:solidFill>
                  <a:srgbClr val="171A16"/>
                </a:solidFill>
                <a:latin typeface="Nimbus Sans"/>
                <a:ea typeface="Nimbus Sans"/>
                <a:cs typeface="Nimbus Sans"/>
              </a:defRPr>
            </a:lvl3pPr>
            <a:lvl4pPr>
              <a:defRPr sz="6300" b="1">
                <a:solidFill>
                  <a:srgbClr val="171A16"/>
                </a:solidFill>
                <a:latin typeface="Nimbus Sans"/>
                <a:ea typeface="Nimbus Sans"/>
                <a:cs typeface="Nimbus Sans"/>
              </a:defRPr>
            </a:lvl4pPr>
            <a:lvl5pPr>
              <a:defRPr sz="6300" b="1">
                <a:solidFill>
                  <a:srgbClr val="171A16"/>
                </a:solidFill>
                <a:latin typeface="Nimbus Sans"/>
                <a:ea typeface="Nimbus Sans"/>
                <a:cs typeface="Nimbus Sans"/>
              </a:defRPr>
            </a:lvl5pPr>
            <a:lvl6pPr>
              <a:defRPr sz="6300" b="1">
                <a:solidFill>
                  <a:srgbClr val="171A16"/>
                </a:solidFill>
                <a:latin typeface="Nimbus Sans"/>
                <a:ea typeface="Nimbus Sans"/>
                <a:cs typeface="Nimbus Sans"/>
              </a:defRPr>
            </a:lvl6pPr>
            <a:lvl7pPr>
              <a:defRPr sz="6300" b="1">
                <a:solidFill>
                  <a:srgbClr val="171A16"/>
                </a:solidFill>
                <a:latin typeface="Nimbus Sans"/>
                <a:ea typeface="Nimbus Sans"/>
                <a:cs typeface="Nimbus Sans"/>
              </a:defRPr>
            </a:lvl7pPr>
            <a:lvl8pPr>
              <a:defRPr sz="6300" b="1">
                <a:solidFill>
                  <a:srgbClr val="171A16"/>
                </a:solidFill>
                <a:latin typeface="Nimbus Sans"/>
                <a:ea typeface="Nimbus Sans"/>
                <a:cs typeface="Nimbus Sans"/>
              </a:defRPr>
            </a:lvl8pPr>
            <a:lvl9pPr>
              <a:defRPr sz="6300" b="1">
                <a:solidFill>
                  <a:srgbClr val="171A16"/>
                </a:solidFill>
                <a:latin typeface="Nimbus Sans"/>
                <a:ea typeface="Nimbus Sans"/>
                <a:cs typeface="Nimbus Sans"/>
              </a:defRPr>
            </a:lvl9pPr>
          </a:lstStyle>
          <a:p xmlns:a="http://schemas.openxmlformats.org/drawingml/2006/main">
            <a:pPr>
              <a:defRPr sz="6300" b="1">
                <a:solidFill>
                  <a:srgbClr val="171A16"/>
                </a:solidFill>
                <a:latin typeface="Nimbus Sans"/>
                <a:ea typeface="Nimbus Sans"/>
                <a:cs typeface="Nimbus Sans"/>
              </a:defRPr>
            </a:pPr>
            <a:r>
              <a:rPr sz="6300" b="1">
                <a:solidFill>
                  <a:srgbClr val="171A16"/>
                </a:solidFill>
                <a:latin typeface="Nimbus Sans"/>
                <a:ea typeface="Nimbus Sans"/>
                <a:cs typeface="Nimbus Sans"/>
              </a:rPr>
              <a:t>CHF 540M</a:t>
            </a:r>
          </a:p>
        </p:txBody>
      </p:sp>
      <p:sp>
        <p:nvSpPr>
          <p:cNvPr id="9" name="stat-label">
            <a:extLst xmlns:a="http://schemas.openxmlformats.org/drawingml/2006/main">
              <a:ext uri="{FF2B5EF4-FFF2-40B4-BE49-F238E27FC236}">
                <a16:creationId xmlns:a16="http://schemas.microsoft.com/office/drawing/2014/main" id="{0719BEA1-F257-4F49-82B8-62E6E44941CF}"/>
              </a:ext>
            </a:extLst>
          </p:cNvPr>
          <p:cNvSpPr>
            <a:spLocks xmlns:a="http://schemas.openxmlformats.org/drawingml/2006/main" noGrp="1"/>
          </p:cNvSpPr>
          <p:nvPr/>
        </p:nvSpPr>
        <p:spPr>
          <a:xfrm xmlns:a="http://schemas.openxmlformats.org/drawingml/2006/main">
            <a:off x="5334000" y="4457700"/>
            <a:ext cx="4762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171A16"/>
                </a:solidFill>
                <a:latin typeface="Nimbus Sans"/>
                <a:ea typeface="Nimbus Sans"/>
                <a:cs typeface="Nimbus Sans"/>
              </a:defRPr>
            </a:defPPr>
            <a:lvl1pPr>
              <a:defRPr sz="2025" b="0">
                <a:solidFill>
                  <a:srgbClr val="171A16"/>
                </a:solidFill>
                <a:latin typeface="Nimbus Sans"/>
                <a:ea typeface="Nimbus Sans"/>
                <a:cs typeface="Nimbus Sans"/>
              </a:defRPr>
            </a:lvl1pPr>
            <a:lvl2pPr>
              <a:defRPr sz="2025" b="0">
                <a:solidFill>
                  <a:srgbClr val="171A16"/>
                </a:solidFill>
                <a:latin typeface="Nimbus Sans"/>
                <a:ea typeface="Nimbus Sans"/>
                <a:cs typeface="Nimbus Sans"/>
              </a:defRPr>
            </a:lvl2pPr>
            <a:lvl3pPr>
              <a:defRPr sz="2025" b="0">
                <a:solidFill>
                  <a:srgbClr val="171A16"/>
                </a:solidFill>
                <a:latin typeface="Nimbus Sans"/>
                <a:ea typeface="Nimbus Sans"/>
                <a:cs typeface="Nimbus Sans"/>
              </a:defRPr>
            </a:lvl3pPr>
            <a:lvl4pPr>
              <a:defRPr sz="2025" b="0">
                <a:solidFill>
                  <a:srgbClr val="171A16"/>
                </a:solidFill>
                <a:latin typeface="Nimbus Sans"/>
                <a:ea typeface="Nimbus Sans"/>
                <a:cs typeface="Nimbus Sans"/>
              </a:defRPr>
            </a:lvl4pPr>
            <a:lvl5pPr>
              <a:defRPr sz="2025" b="0">
                <a:solidFill>
                  <a:srgbClr val="171A16"/>
                </a:solidFill>
                <a:latin typeface="Nimbus Sans"/>
                <a:ea typeface="Nimbus Sans"/>
                <a:cs typeface="Nimbus Sans"/>
              </a:defRPr>
            </a:lvl5pPr>
            <a:lvl6pPr>
              <a:defRPr sz="2025" b="0">
                <a:solidFill>
                  <a:srgbClr val="171A16"/>
                </a:solidFill>
                <a:latin typeface="Nimbus Sans"/>
                <a:ea typeface="Nimbus Sans"/>
                <a:cs typeface="Nimbus Sans"/>
              </a:defRPr>
            </a:lvl6pPr>
            <a:lvl7pPr>
              <a:defRPr sz="2025" b="0">
                <a:solidFill>
                  <a:srgbClr val="171A16"/>
                </a:solidFill>
                <a:latin typeface="Nimbus Sans"/>
                <a:ea typeface="Nimbus Sans"/>
                <a:cs typeface="Nimbus Sans"/>
              </a:defRPr>
            </a:lvl7pPr>
            <a:lvl8pPr>
              <a:defRPr sz="2025" b="0">
                <a:solidFill>
                  <a:srgbClr val="171A16"/>
                </a:solidFill>
                <a:latin typeface="Nimbus Sans"/>
                <a:ea typeface="Nimbus Sans"/>
                <a:cs typeface="Nimbus Sans"/>
              </a:defRPr>
            </a:lvl8pPr>
            <a:lvl9pPr>
              <a:defRPr sz="2025" b="0">
                <a:solidFill>
                  <a:srgbClr val="171A16"/>
                </a:solidFill>
                <a:latin typeface="Nimbus Sans"/>
                <a:ea typeface="Nimbus Sans"/>
                <a:cs typeface="Nimbus Sans"/>
              </a:defRPr>
            </a:lvl9pPr>
          </a:lstStyle>
          <a:p xmlns:a="http://schemas.openxmlformats.org/drawingml/2006/main">
            <a:pPr>
              <a:defRPr sz="2025" b="0">
                <a:solidFill>
                  <a:srgbClr val="171A16"/>
                </a:solidFill>
                <a:latin typeface="Nimbus Sans"/>
                <a:ea typeface="Nimbus Sans"/>
                <a:cs typeface="Nimbus Sans"/>
              </a:defRPr>
            </a:pPr>
            <a:r>
              <a:rPr sz="2025" b="0">
                <a:solidFill>
                  <a:srgbClr val="171A16"/>
                </a:solidFill>
                <a:latin typeface="Nimbus Sans"/>
                <a:ea typeface="Nimbus Sans"/>
                <a:cs typeface="Nimbus Sans"/>
              </a:rPr>
              <a:t>Raised by ETH Ventures in 2025</a:t>
            </a:r>
          </a:p>
        </p:txBody>
      </p:sp>
      <p:sp>
        <p:nvSpPr>
          <p:cNvPr id="10" name="stat-detail">
            <a:extLst xmlns:a="http://schemas.openxmlformats.org/drawingml/2006/main">
              <a:ext uri="{FF2B5EF4-FFF2-40B4-BE49-F238E27FC236}">
                <a16:creationId xmlns:a16="http://schemas.microsoft.com/office/drawing/2014/main" id="{BF418247-8A5A-46E0-AB30-D373E82D5182}"/>
              </a:ext>
            </a:extLst>
          </p:cNvPr>
          <p:cNvSpPr>
            <a:spLocks xmlns:a="http://schemas.openxmlformats.org/drawingml/2006/main" noGrp="1"/>
          </p:cNvSpPr>
          <p:nvPr/>
        </p:nvSpPr>
        <p:spPr>
          <a:xfrm xmlns:a="http://schemas.openxmlformats.org/drawingml/2006/main">
            <a:off x="5334000" y="4914900"/>
            <a:ext cx="4762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73796D"/>
                </a:solidFill>
                <a:latin typeface="Nimbus Sans"/>
                <a:ea typeface="Nimbus Sans"/>
                <a:cs typeface="Nimbus Sans"/>
              </a:defRPr>
            </a:defPPr>
            <a:lvl1pPr>
              <a:defRPr sz="1725" b="0">
                <a:solidFill>
                  <a:srgbClr val="73796D"/>
                </a:solidFill>
                <a:latin typeface="Nimbus Sans"/>
                <a:ea typeface="Nimbus Sans"/>
                <a:cs typeface="Nimbus Sans"/>
              </a:defRPr>
            </a:lvl1pPr>
            <a:lvl2pPr>
              <a:defRPr sz="1725" b="0">
                <a:solidFill>
                  <a:srgbClr val="73796D"/>
                </a:solidFill>
                <a:latin typeface="Nimbus Sans"/>
                <a:ea typeface="Nimbus Sans"/>
                <a:cs typeface="Nimbus Sans"/>
              </a:defRPr>
            </a:lvl2pPr>
            <a:lvl3pPr>
              <a:defRPr sz="1725" b="0">
                <a:solidFill>
                  <a:srgbClr val="73796D"/>
                </a:solidFill>
                <a:latin typeface="Nimbus Sans"/>
                <a:ea typeface="Nimbus Sans"/>
                <a:cs typeface="Nimbus Sans"/>
              </a:defRPr>
            </a:lvl3pPr>
            <a:lvl4pPr>
              <a:defRPr sz="1725" b="0">
                <a:solidFill>
                  <a:srgbClr val="73796D"/>
                </a:solidFill>
                <a:latin typeface="Nimbus Sans"/>
                <a:ea typeface="Nimbus Sans"/>
                <a:cs typeface="Nimbus Sans"/>
              </a:defRPr>
            </a:lvl4pPr>
            <a:lvl5pPr>
              <a:defRPr sz="1725" b="0">
                <a:solidFill>
                  <a:srgbClr val="73796D"/>
                </a:solidFill>
                <a:latin typeface="Nimbus Sans"/>
                <a:ea typeface="Nimbus Sans"/>
                <a:cs typeface="Nimbus Sans"/>
              </a:defRPr>
            </a:lvl5pPr>
            <a:lvl6pPr>
              <a:defRPr sz="1725" b="0">
                <a:solidFill>
                  <a:srgbClr val="73796D"/>
                </a:solidFill>
                <a:latin typeface="Nimbus Sans"/>
                <a:ea typeface="Nimbus Sans"/>
                <a:cs typeface="Nimbus Sans"/>
              </a:defRPr>
            </a:lvl6pPr>
            <a:lvl7pPr>
              <a:defRPr sz="1725" b="0">
                <a:solidFill>
                  <a:srgbClr val="73796D"/>
                </a:solidFill>
                <a:latin typeface="Nimbus Sans"/>
                <a:ea typeface="Nimbus Sans"/>
                <a:cs typeface="Nimbus Sans"/>
              </a:defRPr>
            </a:lvl7pPr>
            <a:lvl8pPr>
              <a:defRPr sz="1725" b="0">
                <a:solidFill>
                  <a:srgbClr val="73796D"/>
                </a:solidFill>
                <a:latin typeface="Nimbus Sans"/>
                <a:ea typeface="Nimbus Sans"/>
                <a:cs typeface="Nimbus Sans"/>
              </a:defRPr>
            </a:lvl8pPr>
            <a:lvl9pPr>
              <a:defRPr sz="1725" b="0">
                <a:solidFill>
                  <a:srgbClr val="73796D"/>
                </a:solidFill>
                <a:latin typeface="Nimbus Sans"/>
                <a:ea typeface="Nimbus Sans"/>
                <a:cs typeface="Nimbus Sans"/>
              </a:defRPr>
            </a:lvl9pPr>
          </a:lstStyle>
          <a:p xmlns:a="http://schemas.openxmlformats.org/drawingml/2006/main">
            <a:pPr>
              <a:defRPr sz="1725" b="0">
                <a:solidFill>
                  <a:srgbClr val="73796D"/>
                </a:solidFill>
                <a:latin typeface="Nimbus Sans"/>
                <a:ea typeface="Nimbus Sans"/>
                <a:cs typeface="Nimbus Sans"/>
              </a:defRPr>
            </a:pPr>
            <a:r>
              <a:rPr sz="1725" b="0">
                <a:solidFill>
                  <a:srgbClr val="73796D"/>
                </a:solidFill>
                <a:latin typeface="Nimbus Sans"/>
                <a:ea typeface="Nimbus Sans"/>
                <a:cs typeface="Nimbus Sans"/>
              </a:rPr>
              <a:t>41 financing rounds</a:t>
            </a:r>
          </a:p>
        </p:txBody>
      </p:sp>
      <p:sp>
        <p:nvSpPr>
          <p:cNvPr id="11" name="stat">
            <a:extLst xmlns:a="http://schemas.openxmlformats.org/drawingml/2006/main">
              <a:ext uri="{FF2B5EF4-FFF2-40B4-BE49-F238E27FC236}">
                <a16:creationId xmlns:a16="http://schemas.microsoft.com/office/drawing/2014/main" id="{86FFFF26-28FC-408F-98E4-9C1EFC299335}"/>
              </a:ext>
            </a:extLst>
          </p:cNvPr>
          <p:cNvSpPr>
            <a:spLocks xmlns:a="http://schemas.openxmlformats.org/drawingml/2006/main" noGrp="1"/>
          </p:cNvSpPr>
          <p:nvPr/>
        </p:nvSpPr>
        <p:spPr>
          <a:xfrm xmlns:a="http://schemas.openxmlformats.org/drawingml/2006/main">
            <a:off x="10668000" y="3286125"/>
            <a:ext cx="3905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7500" b="1">
                <a:solidFill>
                  <a:srgbClr val="171A16"/>
                </a:solidFill>
                <a:latin typeface="Nimbus Sans"/>
                <a:ea typeface="Nimbus Sans"/>
                <a:cs typeface="Nimbus Sans"/>
              </a:defRPr>
            </a:defPPr>
            <a:lvl1pPr>
              <a:defRPr sz="7500" b="1">
                <a:solidFill>
                  <a:srgbClr val="171A16"/>
                </a:solidFill>
                <a:latin typeface="Nimbus Sans"/>
                <a:ea typeface="Nimbus Sans"/>
                <a:cs typeface="Nimbus Sans"/>
              </a:defRPr>
            </a:lvl1pPr>
            <a:lvl2pPr>
              <a:defRPr sz="7500" b="1">
                <a:solidFill>
                  <a:srgbClr val="171A16"/>
                </a:solidFill>
                <a:latin typeface="Nimbus Sans"/>
                <a:ea typeface="Nimbus Sans"/>
                <a:cs typeface="Nimbus Sans"/>
              </a:defRPr>
            </a:lvl2pPr>
            <a:lvl3pPr>
              <a:defRPr sz="7500" b="1">
                <a:solidFill>
                  <a:srgbClr val="171A16"/>
                </a:solidFill>
                <a:latin typeface="Nimbus Sans"/>
                <a:ea typeface="Nimbus Sans"/>
                <a:cs typeface="Nimbus Sans"/>
              </a:defRPr>
            </a:lvl3pPr>
            <a:lvl4pPr>
              <a:defRPr sz="7500" b="1">
                <a:solidFill>
                  <a:srgbClr val="171A16"/>
                </a:solidFill>
                <a:latin typeface="Nimbus Sans"/>
                <a:ea typeface="Nimbus Sans"/>
                <a:cs typeface="Nimbus Sans"/>
              </a:defRPr>
            </a:lvl4pPr>
            <a:lvl5pPr>
              <a:defRPr sz="7500" b="1">
                <a:solidFill>
                  <a:srgbClr val="171A16"/>
                </a:solidFill>
                <a:latin typeface="Nimbus Sans"/>
                <a:ea typeface="Nimbus Sans"/>
                <a:cs typeface="Nimbus Sans"/>
              </a:defRPr>
            </a:lvl5pPr>
            <a:lvl6pPr>
              <a:defRPr sz="7500" b="1">
                <a:solidFill>
                  <a:srgbClr val="171A16"/>
                </a:solidFill>
                <a:latin typeface="Nimbus Sans"/>
                <a:ea typeface="Nimbus Sans"/>
                <a:cs typeface="Nimbus Sans"/>
              </a:defRPr>
            </a:lvl6pPr>
            <a:lvl7pPr>
              <a:defRPr sz="7500" b="1">
                <a:solidFill>
                  <a:srgbClr val="171A16"/>
                </a:solidFill>
                <a:latin typeface="Nimbus Sans"/>
                <a:ea typeface="Nimbus Sans"/>
                <a:cs typeface="Nimbus Sans"/>
              </a:defRPr>
            </a:lvl7pPr>
            <a:lvl8pPr>
              <a:defRPr sz="7500" b="1">
                <a:solidFill>
                  <a:srgbClr val="171A16"/>
                </a:solidFill>
                <a:latin typeface="Nimbus Sans"/>
                <a:ea typeface="Nimbus Sans"/>
                <a:cs typeface="Nimbus Sans"/>
              </a:defRPr>
            </a:lvl8pPr>
            <a:lvl9pPr>
              <a:defRPr sz="7500" b="1">
                <a:solidFill>
                  <a:srgbClr val="171A16"/>
                </a:solidFill>
                <a:latin typeface="Nimbus Sans"/>
                <a:ea typeface="Nimbus Sans"/>
                <a:cs typeface="Nimbus Sans"/>
              </a:defRPr>
            </a:lvl9pPr>
          </a:lstStyle>
          <a:p xmlns:a="http://schemas.openxmlformats.org/drawingml/2006/main">
            <a:pPr>
              <a:defRPr sz="7500" b="1">
                <a:solidFill>
                  <a:srgbClr val="171A16"/>
                </a:solidFill>
                <a:latin typeface="Nimbus Sans"/>
                <a:ea typeface="Nimbus Sans"/>
                <a:cs typeface="Nimbus Sans"/>
              </a:defRPr>
            </a:pPr>
            <a:r>
              <a:rPr sz="7500" b="1">
                <a:solidFill>
                  <a:srgbClr val="171A16"/>
                </a:solidFill>
                <a:latin typeface="Nimbus Sans"/>
                <a:ea typeface="Nimbus Sans"/>
                <a:cs typeface="Nimbus Sans"/>
              </a:rPr>
              <a:t>79</a:t>
            </a:r>
          </a:p>
        </p:txBody>
      </p:sp>
      <p:sp>
        <p:nvSpPr>
          <p:cNvPr id="12" name="stat-label">
            <a:extLst xmlns:a="http://schemas.openxmlformats.org/drawingml/2006/main">
              <a:ext uri="{FF2B5EF4-FFF2-40B4-BE49-F238E27FC236}">
                <a16:creationId xmlns:a16="http://schemas.microsoft.com/office/drawing/2014/main" id="{90E9C76F-A045-4722-8565-68FCC4C56A98}"/>
              </a:ext>
            </a:extLst>
          </p:cNvPr>
          <p:cNvSpPr>
            <a:spLocks xmlns:a="http://schemas.openxmlformats.org/drawingml/2006/main" noGrp="1"/>
          </p:cNvSpPr>
          <p:nvPr/>
        </p:nvSpPr>
        <p:spPr>
          <a:xfrm xmlns:a="http://schemas.openxmlformats.org/drawingml/2006/main">
            <a:off x="10668000" y="4457700"/>
            <a:ext cx="3905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171A16"/>
                </a:solidFill>
                <a:latin typeface="Nimbus Sans"/>
                <a:ea typeface="Nimbus Sans"/>
                <a:cs typeface="Nimbus Sans"/>
              </a:defRPr>
            </a:defPPr>
            <a:lvl1pPr>
              <a:defRPr sz="2025" b="0">
                <a:solidFill>
                  <a:srgbClr val="171A16"/>
                </a:solidFill>
                <a:latin typeface="Nimbus Sans"/>
                <a:ea typeface="Nimbus Sans"/>
                <a:cs typeface="Nimbus Sans"/>
              </a:defRPr>
            </a:lvl1pPr>
            <a:lvl2pPr>
              <a:defRPr sz="2025" b="0">
                <a:solidFill>
                  <a:srgbClr val="171A16"/>
                </a:solidFill>
                <a:latin typeface="Nimbus Sans"/>
                <a:ea typeface="Nimbus Sans"/>
                <a:cs typeface="Nimbus Sans"/>
              </a:defRPr>
            </a:lvl2pPr>
            <a:lvl3pPr>
              <a:defRPr sz="2025" b="0">
                <a:solidFill>
                  <a:srgbClr val="171A16"/>
                </a:solidFill>
                <a:latin typeface="Nimbus Sans"/>
                <a:ea typeface="Nimbus Sans"/>
                <a:cs typeface="Nimbus Sans"/>
              </a:defRPr>
            </a:lvl3pPr>
            <a:lvl4pPr>
              <a:defRPr sz="2025" b="0">
                <a:solidFill>
                  <a:srgbClr val="171A16"/>
                </a:solidFill>
                <a:latin typeface="Nimbus Sans"/>
                <a:ea typeface="Nimbus Sans"/>
                <a:cs typeface="Nimbus Sans"/>
              </a:defRPr>
            </a:lvl4pPr>
            <a:lvl5pPr>
              <a:defRPr sz="2025" b="0">
                <a:solidFill>
                  <a:srgbClr val="171A16"/>
                </a:solidFill>
                <a:latin typeface="Nimbus Sans"/>
                <a:ea typeface="Nimbus Sans"/>
                <a:cs typeface="Nimbus Sans"/>
              </a:defRPr>
            </a:lvl5pPr>
            <a:lvl6pPr>
              <a:defRPr sz="2025" b="0">
                <a:solidFill>
                  <a:srgbClr val="171A16"/>
                </a:solidFill>
                <a:latin typeface="Nimbus Sans"/>
                <a:ea typeface="Nimbus Sans"/>
                <a:cs typeface="Nimbus Sans"/>
              </a:defRPr>
            </a:lvl6pPr>
            <a:lvl7pPr>
              <a:defRPr sz="2025" b="0">
                <a:solidFill>
                  <a:srgbClr val="171A16"/>
                </a:solidFill>
                <a:latin typeface="Nimbus Sans"/>
                <a:ea typeface="Nimbus Sans"/>
                <a:cs typeface="Nimbus Sans"/>
              </a:defRPr>
            </a:lvl7pPr>
            <a:lvl8pPr>
              <a:defRPr sz="2025" b="0">
                <a:solidFill>
                  <a:srgbClr val="171A16"/>
                </a:solidFill>
                <a:latin typeface="Nimbus Sans"/>
                <a:ea typeface="Nimbus Sans"/>
                <a:cs typeface="Nimbus Sans"/>
              </a:defRPr>
            </a:lvl8pPr>
            <a:lvl9pPr>
              <a:defRPr sz="2025" b="0">
                <a:solidFill>
                  <a:srgbClr val="171A16"/>
                </a:solidFill>
                <a:latin typeface="Nimbus Sans"/>
                <a:ea typeface="Nimbus Sans"/>
                <a:cs typeface="Nimbus Sans"/>
              </a:defRPr>
            </a:lvl9pPr>
          </a:lstStyle>
          <a:p xmlns:a="http://schemas.openxmlformats.org/drawingml/2006/main">
            <a:pPr>
              <a:defRPr sz="2025" b="0">
                <a:solidFill>
                  <a:srgbClr val="171A16"/>
                </a:solidFill>
                <a:latin typeface="Nimbus Sans"/>
                <a:ea typeface="Nimbus Sans"/>
                <a:cs typeface="Nimbus Sans"/>
              </a:defRPr>
            </a:pPr>
            <a:r>
              <a:rPr sz="2025" b="0">
                <a:solidFill>
                  <a:srgbClr val="171A16"/>
                </a:solidFill>
                <a:latin typeface="Nimbus Sans"/>
                <a:ea typeface="Nimbus Sans"/>
                <a:cs typeface="Nimbus Sans"/>
              </a:rPr>
              <a:t>Acquired or merged</a:t>
            </a:r>
          </a:p>
        </p:txBody>
      </p:sp>
      <p:sp>
        <p:nvSpPr>
          <p:cNvPr id="13" name="stat-detail">
            <a:extLst xmlns:a="http://schemas.openxmlformats.org/drawingml/2006/main">
              <a:ext uri="{FF2B5EF4-FFF2-40B4-BE49-F238E27FC236}">
                <a16:creationId xmlns:a16="http://schemas.microsoft.com/office/drawing/2014/main" id="{03B2349D-94AC-4092-BE3E-388177DFAB24}"/>
              </a:ext>
            </a:extLst>
          </p:cNvPr>
          <p:cNvSpPr>
            <a:spLocks xmlns:a="http://schemas.openxmlformats.org/drawingml/2006/main" noGrp="1"/>
          </p:cNvSpPr>
          <p:nvPr/>
        </p:nvSpPr>
        <p:spPr>
          <a:xfrm xmlns:a="http://schemas.openxmlformats.org/drawingml/2006/main">
            <a:off x="10668000" y="4914900"/>
            <a:ext cx="3905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73796D"/>
                </a:solidFill>
                <a:latin typeface="Nimbus Sans"/>
                <a:ea typeface="Nimbus Sans"/>
                <a:cs typeface="Nimbus Sans"/>
              </a:defRPr>
            </a:defPPr>
            <a:lvl1pPr>
              <a:defRPr sz="1725" b="0">
                <a:solidFill>
                  <a:srgbClr val="73796D"/>
                </a:solidFill>
                <a:latin typeface="Nimbus Sans"/>
                <a:ea typeface="Nimbus Sans"/>
                <a:cs typeface="Nimbus Sans"/>
              </a:defRPr>
            </a:lvl1pPr>
            <a:lvl2pPr>
              <a:defRPr sz="1725" b="0">
                <a:solidFill>
                  <a:srgbClr val="73796D"/>
                </a:solidFill>
                <a:latin typeface="Nimbus Sans"/>
                <a:ea typeface="Nimbus Sans"/>
                <a:cs typeface="Nimbus Sans"/>
              </a:defRPr>
            </a:lvl2pPr>
            <a:lvl3pPr>
              <a:defRPr sz="1725" b="0">
                <a:solidFill>
                  <a:srgbClr val="73796D"/>
                </a:solidFill>
                <a:latin typeface="Nimbus Sans"/>
                <a:ea typeface="Nimbus Sans"/>
                <a:cs typeface="Nimbus Sans"/>
              </a:defRPr>
            </a:lvl3pPr>
            <a:lvl4pPr>
              <a:defRPr sz="1725" b="0">
                <a:solidFill>
                  <a:srgbClr val="73796D"/>
                </a:solidFill>
                <a:latin typeface="Nimbus Sans"/>
                <a:ea typeface="Nimbus Sans"/>
                <a:cs typeface="Nimbus Sans"/>
              </a:defRPr>
            </a:lvl4pPr>
            <a:lvl5pPr>
              <a:defRPr sz="1725" b="0">
                <a:solidFill>
                  <a:srgbClr val="73796D"/>
                </a:solidFill>
                <a:latin typeface="Nimbus Sans"/>
                <a:ea typeface="Nimbus Sans"/>
                <a:cs typeface="Nimbus Sans"/>
              </a:defRPr>
            </a:lvl5pPr>
            <a:lvl6pPr>
              <a:defRPr sz="1725" b="0">
                <a:solidFill>
                  <a:srgbClr val="73796D"/>
                </a:solidFill>
                <a:latin typeface="Nimbus Sans"/>
                <a:ea typeface="Nimbus Sans"/>
                <a:cs typeface="Nimbus Sans"/>
              </a:defRPr>
            </a:lvl6pPr>
            <a:lvl7pPr>
              <a:defRPr sz="1725" b="0">
                <a:solidFill>
                  <a:srgbClr val="73796D"/>
                </a:solidFill>
                <a:latin typeface="Nimbus Sans"/>
                <a:ea typeface="Nimbus Sans"/>
                <a:cs typeface="Nimbus Sans"/>
              </a:defRPr>
            </a:lvl7pPr>
            <a:lvl8pPr>
              <a:defRPr sz="1725" b="0">
                <a:solidFill>
                  <a:srgbClr val="73796D"/>
                </a:solidFill>
                <a:latin typeface="Nimbus Sans"/>
                <a:ea typeface="Nimbus Sans"/>
                <a:cs typeface="Nimbus Sans"/>
              </a:defRPr>
            </a:lvl8pPr>
            <a:lvl9pPr>
              <a:defRPr sz="1725" b="0">
                <a:solidFill>
                  <a:srgbClr val="73796D"/>
                </a:solidFill>
                <a:latin typeface="Nimbus Sans"/>
                <a:ea typeface="Nimbus Sans"/>
                <a:cs typeface="Nimbus Sans"/>
              </a:defRPr>
            </a:lvl9pPr>
          </a:lstStyle>
          <a:p xmlns:a="http://schemas.openxmlformats.org/drawingml/2006/main">
            <a:pPr>
              <a:defRPr sz="1725" b="0">
                <a:solidFill>
                  <a:srgbClr val="73796D"/>
                </a:solidFill>
                <a:latin typeface="Nimbus Sans"/>
                <a:ea typeface="Nimbus Sans"/>
                <a:cs typeface="Nimbus Sans"/>
              </a:defRPr>
            </a:pPr>
            <a:r>
              <a:rPr sz="1725" b="0">
                <a:solidFill>
                  <a:srgbClr val="73796D"/>
                </a:solidFill>
                <a:latin typeface="Nimbus Sans"/>
                <a:ea typeface="Nimbus Sans"/>
                <a:cs typeface="Nimbus Sans"/>
              </a:rPr>
              <a:t>93% spin-off survival at five years¹</a:t>
            </a:r>
          </a:p>
        </p:txBody>
      </p:sp>
      <p:sp>
        <p:nvSpPr>
          <p:cNvPr id="14" name="funding-caption">
            <a:extLst xmlns:a="http://schemas.openxmlformats.org/drawingml/2006/main">
              <a:ext uri="{FF2B5EF4-FFF2-40B4-BE49-F238E27FC236}">
                <a16:creationId xmlns:a16="http://schemas.microsoft.com/office/drawing/2014/main" id="{8915679C-5439-425E-8153-96984915CF83}"/>
              </a:ext>
            </a:extLst>
          </p:cNvPr>
          <p:cNvSpPr>
            <a:spLocks xmlns:a="http://schemas.openxmlformats.org/drawingml/2006/main" noGrp="1"/>
          </p:cNvSpPr>
          <p:nvPr/>
        </p:nvSpPr>
        <p:spPr>
          <a:xfrm xmlns:a="http://schemas.openxmlformats.org/drawingml/2006/main">
            <a:off x="666750" y="5657850"/>
            <a:ext cx="13906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1">
                <a:solidFill>
                  <a:srgbClr val="171A16"/>
                </a:solidFill>
                <a:latin typeface="Nimbus Sans"/>
                <a:ea typeface="Nimbus Sans"/>
                <a:cs typeface="Nimbus Sans"/>
              </a:defRPr>
            </a:defPPr>
            <a:lvl1pPr>
              <a:defRPr sz="2325" b="1">
                <a:solidFill>
                  <a:srgbClr val="171A16"/>
                </a:solidFill>
                <a:latin typeface="Nimbus Sans"/>
                <a:ea typeface="Nimbus Sans"/>
                <a:cs typeface="Nimbus Sans"/>
              </a:defRPr>
            </a:lvl1pPr>
            <a:lvl2pPr>
              <a:defRPr sz="2325" b="1">
                <a:solidFill>
                  <a:srgbClr val="171A16"/>
                </a:solidFill>
                <a:latin typeface="Nimbus Sans"/>
                <a:ea typeface="Nimbus Sans"/>
                <a:cs typeface="Nimbus Sans"/>
              </a:defRPr>
            </a:lvl2pPr>
            <a:lvl3pPr>
              <a:defRPr sz="2325" b="1">
                <a:solidFill>
                  <a:srgbClr val="171A16"/>
                </a:solidFill>
                <a:latin typeface="Nimbus Sans"/>
                <a:ea typeface="Nimbus Sans"/>
                <a:cs typeface="Nimbus Sans"/>
              </a:defRPr>
            </a:lvl3pPr>
            <a:lvl4pPr>
              <a:defRPr sz="2325" b="1">
                <a:solidFill>
                  <a:srgbClr val="171A16"/>
                </a:solidFill>
                <a:latin typeface="Nimbus Sans"/>
                <a:ea typeface="Nimbus Sans"/>
                <a:cs typeface="Nimbus Sans"/>
              </a:defRPr>
            </a:lvl4pPr>
            <a:lvl5pPr>
              <a:defRPr sz="2325" b="1">
                <a:solidFill>
                  <a:srgbClr val="171A16"/>
                </a:solidFill>
                <a:latin typeface="Nimbus Sans"/>
                <a:ea typeface="Nimbus Sans"/>
                <a:cs typeface="Nimbus Sans"/>
              </a:defRPr>
            </a:lvl5pPr>
            <a:lvl6pPr>
              <a:defRPr sz="2325" b="1">
                <a:solidFill>
                  <a:srgbClr val="171A16"/>
                </a:solidFill>
                <a:latin typeface="Nimbus Sans"/>
                <a:ea typeface="Nimbus Sans"/>
                <a:cs typeface="Nimbus Sans"/>
              </a:defRPr>
            </a:lvl6pPr>
            <a:lvl7pPr>
              <a:defRPr sz="2325" b="1">
                <a:solidFill>
                  <a:srgbClr val="171A16"/>
                </a:solidFill>
                <a:latin typeface="Nimbus Sans"/>
                <a:ea typeface="Nimbus Sans"/>
                <a:cs typeface="Nimbus Sans"/>
              </a:defRPr>
            </a:lvl7pPr>
            <a:lvl8pPr>
              <a:defRPr sz="2325" b="1">
                <a:solidFill>
                  <a:srgbClr val="171A16"/>
                </a:solidFill>
                <a:latin typeface="Nimbus Sans"/>
                <a:ea typeface="Nimbus Sans"/>
                <a:cs typeface="Nimbus Sans"/>
              </a:defRPr>
            </a:lvl8pPr>
            <a:lvl9pPr>
              <a:defRPr sz="2325" b="1">
                <a:solidFill>
                  <a:srgbClr val="171A16"/>
                </a:solidFill>
                <a:latin typeface="Nimbus Sans"/>
                <a:ea typeface="Nimbus Sans"/>
                <a:cs typeface="Nimbus Sans"/>
              </a:defRPr>
            </a:lvl9pPr>
          </a:lstStyle>
          <a:p xmlns:a="http://schemas.openxmlformats.org/drawingml/2006/main">
            <a:pPr>
              <a:defRPr sz="2325" b="1">
                <a:solidFill>
                  <a:srgbClr val="171A16"/>
                </a:solidFill>
                <a:latin typeface="Nimbus Sans"/>
                <a:ea typeface="Nimbus Sans"/>
                <a:cs typeface="Nimbus Sans"/>
              </a:defRPr>
            </a:pPr>
            <a:r>
              <a:rPr sz="2325" b="1">
                <a:solidFill>
                  <a:srgbClr val="171A16"/>
                </a:solidFill>
                <a:latin typeface="Nimbus Sans"/>
                <a:ea typeface="Nimbus Sans"/>
                <a:cs typeface="Nimbus Sans"/>
              </a:rPr>
              <a:t>In Swiss deep tech, local capital’s share falls as rounds grow</a:t>
            </a:r>
          </a:p>
        </p:txBody>
      </p:sp>
      <p:graphicFrame>
        <p:nvGraphicFramePr>
          <p:cNvPr id="15" name="">
            <a:extLst xmlns:a="http://schemas.openxmlformats.org/drawingml/2006/main">
              <a:ext uri="{FF2B5EF4-FFF2-40B4-BE49-F238E27FC236}">
                <a16:creationId xmlns:a16="http://schemas.microsoft.com/office/drawing/2014/main" id="{0B5E64FC-94DD-461C-9DF5-B58A9958FDAF}"/>
              </a:ext>
            </a:extLst>
          </p:cNvPr>
          <p:cNvGraphicFramePr/>
          <p:nvPr/>
        </p:nvGraphicFramePr>
        <p:xfrm>
          <a:off xmlns:a="http://schemas.openxmlformats.org/drawingml/2006/main" x="666750" y="6181725"/>
          <a:ext xmlns:a="http://schemas.openxmlformats.org/drawingml/2006/main" cx="13906500" cy="1038225"/>
        </p:xfrm>
        <a:graphic xmlns:a="http://schemas.openxmlformats.org/drawingml/2006/main">
          <a:graphicData uri="http://schemas.openxmlformats.org/drawingml/2006/table">
            <a:tbl>
              <a:tblPr/>
              <a:tblGrid>
                <a:gridCol w="4638675"/>
                <a:gridCol w="4638675"/>
                <a:gridCol w="4629150"/>
              </a:tblGrid>
              <a:tr h="371475">
                <a:tc>
                  <a:txBody>
                    <a:bodyPr/>
                    <a:lstStyle/>
                    <a:p>
                      <a:r>
                        <a:rPr sz="1350" b="0">
                          <a:solidFill>
                            <a:srgbClr val="171A16"/>
                          </a:solidFill>
                          <a:latin typeface="Nimbus Mono PS"/>
                          <a:ea typeface="Nimbus Mono PS"/>
                          <a:cs typeface="Nimbus Mono PS"/>
                        </a:rPr>
                        <a:t>$0–15M ROUNDS</a:t>
                      </a:r>
                    </a:p>
                  </a:txBody>
                  <a:tcPr marL="152400" marR="133350" marT="95250" marB="95250">
                    <a:lnL w="5715">
                      <a:solidFill>
                        <a:srgbClr val="D4D7CE"/>
                      </a:solidFill>
                      <a:prstDash val="solid"/>
                    </a:lnL>
                    <a:lnR w="5715">
                      <a:solidFill>
                        <a:srgbClr val="D4D7CE"/>
                      </a:solidFill>
                      <a:prstDash val="solid"/>
                    </a:lnR>
                    <a:lnT w="5715">
                      <a:solidFill>
                        <a:srgbClr val="D4D7CE"/>
                      </a:solidFill>
                      <a:prstDash val="solid"/>
                    </a:lnT>
                    <a:lnB w="5715">
                      <a:solidFill>
                        <a:srgbClr val="D4D7CE"/>
                      </a:solidFill>
                      <a:prstDash val="solid"/>
                    </a:lnB>
                    <a:solidFill>
                      <a:srgbClr val="E6E8DF"/>
                    </a:solidFill>
                  </a:tcPr>
                </a:tc>
                <a:tc>
                  <a:txBody>
                    <a:bodyPr/>
                    <a:lstStyle/>
                    <a:p>
                      <a:r>
                        <a:rPr sz="1350" b="0">
                          <a:solidFill>
                            <a:srgbClr val="171A16"/>
                          </a:solidFill>
                          <a:latin typeface="Nimbus Mono PS"/>
                          <a:ea typeface="Nimbus Mono PS"/>
                          <a:cs typeface="Nimbus Mono PS"/>
                        </a:rPr>
                        <a:t>$15–100M ROUNDS</a:t>
                      </a:r>
                    </a:p>
                  </a:txBody>
                  <a:tcPr marL="152400" marR="133350" marT="95250" marB="95250">
                    <a:lnR w="5715">
                      <a:solidFill>
                        <a:srgbClr val="D4D7CE"/>
                      </a:solidFill>
                      <a:prstDash val="solid"/>
                    </a:lnR>
                    <a:lnT w="5715">
                      <a:solidFill>
                        <a:srgbClr val="D4D7CE"/>
                      </a:solidFill>
                      <a:prstDash val="solid"/>
                    </a:lnT>
                    <a:lnB w="5715">
                      <a:solidFill>
                        <a:srgbClr val="D4D7CE"/>
                      </a:solidFill>
                      <a:prstDash val="solid"/>
                    </a:lnB>
                    <a:solidFill>
                      <a:srgbClr val="E6E8DF"/>
                    </a:solidFill>
                  </a:tcPr>
                </a:tc>
                <a:tc>
                  <a:txBody>
                    <a:bodyPr/>
                    <a:lstStyle/>
                    <a:p>
                      <a:r>
                        <a:rPr sz="1350" b="0">
                          <a:solidFill>
                            <a:srgbClr val="171A16"/>
                          </a:solidFill>
                          <a:latin typeface="Nimbus Mono PS"/>
                          <a:ea typeface="Nimbus Mono PS"/>
                          <a:cs typeface="Nimbus Mono PS"/>
                        </a:rPr>
                        <a:t>&gt;$100M ROUNDS</a:t>
                      </a:r>
                    </a:p>
                  </a:txBody>
                  <a:tcPr marL="152400" marR="133350" marT="95250" marB="95250">
                    <a:lnR w="5715">
                      <a:solidFill>
                        <a:srgbClr val="D4D7CE"/>
                      </a:solidFill>
                      <a:prstDash val="solid"/>
                    </a:lnR>
                    <a:lnT w="5715">
                      <a:solidFill>
                        <a:srgbClr val="D4D7CE"/>
                      </a:solidFill>
                      <a:prstDash val="solid"/>
                    </a:lnT>
                    <a:lnB w="5715">
                      <a:solidFill>
                        <a:srgbClr val="D4D7CE"/>
                      </a:solidFill>
                      <a:prstDash val="solid"/>
                    </a:lnB>
                    <a:solidFill>
                      <a:srgbClr val="E6E8DF"/>
                    </a:solidFill>
                  </a:tcPr>
                </a:tc>
              </a:tr>
              <a:tr h="666750">
                <a:tc>
                  <a:txBody>
                    <a:bodyPr/>
                    <a:lstStyle/>
                    <a:p>
                      <a:r>
                        <a:rPr sz="3150" b="1">
                          <a:solidFill>
                            <a:srgbClr val="B77D28"/>
                          </a:solidFill>
                          <a:latin typeface="Nimbus Sans"/>
                          <a:ea typeface="Nimbus Sans"/>
                          <a:cs typeface="Nimbus Sans"/>
                        </a:rPr>
                        <a:t>36%</a:t>
                      </a:r>
                    </a:p>
                  </a:txBody>
                  <a:tcPr marL="152400" marR="133350" marT="95250" marB="95250">
                    <a:lnL w="5715">
                      <a:solidFill>
                        <a:srgbClr val="D4D7CE"/>
                      </a:solidFill>
                      <a:prstDash val="solid"/>
                    </a:lnL>
                    <a:lnR w="5715">
                      <a:solidFill>
                        <a:srgbClr val="D4D7CE"/>
                      </a:solidFill>
                      <a:prstDash val="solid"/>
                    </a:lnR>
                    <a:lnB w="5715">
                      <a:solidFill>
                        <a:srgbClr val="D4D7CE"/>
                      </a:solidFill>
                      <a:prstDash val="solid"/>
                    </a:lnB>
                    <a:solidFill>
                      <a:srgbClr val="EFEEE9"/>
                    </a:solidFill>
                  </a:tcPr>
                </a:tc>
                <a:tc>
                  <a:txBody>
                    <a:bodyPr/>
                    <a:lstStyle/>
                    <a:p>
                      <a:r>
                        <a:rPr sz="3150" b="1">
                          <a:solidFill>
                            <a:srgbClr val="B77D28"/>
                          </a:solidFill>
                          <a:latin typeface="Nimbus Sans"/>
                          <a:ea typeface="Nimbus Sans"/>
                          <a:cs typeface="Nimbus Sans"/>
                        </a:rPr>
                        <a:t>18%</a:t>
                      </a:r>
                    </a:p>
                  </a:txBody>
                  <a:tcPr marL="152400" marR="133350" marT="95250" marB="95250">
                    <a:lnR w="5715">
                      <a:solidFill>
                        <a:srgbClr val="D4D7CE"/>
                      </a:solidFill>
                      <a:prstDash val="solid"/>
                    </a:lnR>
                    <a:lnB w="5715">
                      <a:solidFill>
                        <a:srgbClr val="D4D7CE"/>
                      </a:solidFill>
                      <a:prstDash val="solid"/>
                    </a:lnB>
                    <a:solidFill>
                      <a:srgbClr val="EFEEE9"/>
                    </a:solidFill>
                  </a:tcPr>
                </a:tc>
                <a:tc>
                  <a:txBody>
                    <a:bodyPr/>
                    <a:lstStyle/>
                    <a:p>
                      <a:r>
                        <a:rPr sz="3150" b="1">
                          <a:solidFill>
                            <a:srgbClr val="B77D28"/>
                          </a:solidFill>
                          <a:latin typeface="Nimbus Sans"/>
                          <a:ea typeface="Nimbus Sans"/>
                          <a:cs typeface="Nimbus Sans"/>
                        </a:rPr>
                        <a:t>12%</a:t>
                      </a:r>
                    </a:p>
                  </a:txBody>
                  <a:tcPr marL="152400" marR="133350" marT="95250" marB="95250">
                    <a:lnR w="5715">
                      <a:solidFill>
                        <a:srgbClr val="D4D7CE"/>
                      </a:solidFill>
                      <a:prstDash val="solid"/>
                    </a:lnR>
                    <a:lnB w="5715">
                      <a:solidFill>
                        <a:srgbClr val="D4D7CE"/>
                      </a:solidFill>
                      <a:prstDash val="solid"/>
                    </a:lnB>
                    <a:solidFill>
                      <a:srgbClr val="EFEEE9"/>
                    </a:solidFill>
                  </a:tcPr>
                </a:tc>
              </a:tr>
            </a:tbl>
          </a:graphicData>
        </a:graphic>
      </p:graphicFrame>
      <p:sp>
        <p:nvSpPr>
          <p:cNvPr id="16" name="thesis">
            <a:extLst xmlns:a="http://schemas.openxmlformats.org/drawingml/2006/main">
              <a:ext uri="{FF2B5EF4-FFF2-40B4-BE49-F238E27FC236}">
                <a16:creationId xmlns:a16="http://schemas.microsoft.com/office/drawing/2014/main" id="{84853413-EF46-4EA8-8C04-C54B462D81E8}"/>
              </a:ext>
            </a:extLst>
          </p:cNvPr>
          <p:cNvSpPr>
            <a:spLocks xmlns:a="http://schemas.openxmlformats.org/drawingml/2006/main" noGrp="1"/>
          </p:cNvSpPr>
          <p:nvPr/>
        </p:nvSpPr>
        <p:spPr>
          <a:xfrm xmlns:a="http://schemas.openxmlformats.org/drawingml/2006/main">
            <a:off x="666750" y="7515225"/>
            <a:ext cx="13906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171A16"/>
                </a:solidFill>
                <a:latin typeface="Nimbus Sans"/>
                <a:ea typeface="Nimbus Sans"/>
                <a:cs typeface="Nimbus Sans"/>
              </a:defRPr>
            </a:defPPr>
            <a:lvl1pPr>
              <a:defRPr sz="2250" b="1">
                <a:solidFill>
                  <a:srgbClr val="171A16"/>
                </a:solidFill>
                <a:latin typeface="Nimbus Sans"/>
                <a:ea typeface="Nimbus Sans"/>
                <a:cs typeface="Nimbus Sans"/>
              </a:defRPr>
            </a:lvl1pPr>
            <a:lvl2pPr>
              <a:defRPr sz="2250" b="1">
                <a:solidFill>
                  <a:srgbClr val="171A16"/>
                </a:solidFill>
                <a:latin typeface="Nimbus Sans"/>
                <a:ea typeface="Nimbus Sans"/>
                <a:cs typeface="Nimbus Sans"/>
              </a:defRPr>
            </a:lvl2pPr>
            <a:lvl3pPr>
              <a:defRPr sz="2250" b="1">
                <a:solidFill>
                  <a:srgbClr val="171A16"/>
                </a:solidFill>
                <a:latin typeface="Nimbus Sans"/>
                <a:ea typeface="Nimbus Sans"/>
                <a:cs typeface="Nimbus Sans"/>
              </a:defRPr>
            </a:lvl3pPr>
            <a:lvl4pPr>
              <a:defRPr sz="2250" b="1">
                <a:solidFill>
                  <a:srgbClr val="171A16"/>
                </a:solidFill>
                <a:latin typeface="Nimbus Sans"/>
                <a:ea typeface="Nimbus Sans"/>
                <a:cs typeface="Nimbus Sans"/>
              </a:defRPr>
            </a:lvl4pPr>
            <a:lvl5pPr>
              <a:defRPr sz="2250" b="1">
                <a:solidFill>
                  <a:srgbClr val="171A16"/>
                </a:solidFill>
                <a:latin typeface="Nimbus Sans"/>
                <a:ea typeface="Nimbus Sans"/>
                <a:cs typeface="Nimbus Sans"/>
              </a:defRPr>
            </a:lvl5pPr>
            <a:lvl6pPr>
              <a:defRPr sz="2250" b="1">
                <a:solidFill>
                  <a:srgbClr val="171A16"/>
                </a:solidFill>
                <a:latin typeface="Nimbus Sans"/>
                <a:ea typeface="Nimbus Sans"/>
                <a:cs typeface="Nimbus Sans"/>
              </a:defRPr>
            </a:lvl6pPr>
            <a:lvl7pPr>
              <a:defRPr sz="2250" b="1">
                <a:solidFill>
                  <a:srgbClr val="171A16"/>
                </a:solidFill>
                <a:latin typeface="Nimbus Sans"/>
                <a:ea typeface="Nimbus Sans"/>
                <a:cs typeface="Nimbus Sans"/>
              </a:defRPr>
            </a:lvl7pPr>
            <a:lvl8pPr>
              <a:defRPr sz="2250" b="1">
                <a:solidFill>
                  <a:srgbClr val="171A16"/>
                </a:solidFill>
                <a:latin typeface="Nimbus Sans"/>
                <a:ea typeface="Nimbus Sans"/>
                <a:cs typeface="Nimbus Sans"/>
              </a:defRPr>
            </a:lvl8pPr>
            <a:lvl9pPr>
              <a:defRPr sz="2250" b="1">
                <a:solidFill>
                  <a:srgbClr val="171A16"/>
                </a:solidFill>
                <a:latin typeface="Nimbus Sans"/>
                <a:ea typeface="Nimbus Sans"/>
                <a:cs typeface="Nimbus Sans"/>
              </a:defRPr>
            </a:lvl9pPr>
          </a:lstStyle>
          <a:p xmlns:a="http://schemas.openxmlformats.org/drawingml/2006/main">
            <a:pPr>
              <a:defRPr sz="2250" b="1">
                <a:solidFill>
                  <a:srgbClr val="171A16"/>
                </a:solidFill>
                <a:latin typeface="Nimbus Sans"/>
                <a:ea typeface="Nimbus Sans"/>
                <a:cs typeface="Nimbus Sans"/>
              </a:defRPr>
            </a:pPr>
            <a:r>
              <a:rPr sz="2250" b="1">
                <a:solidFill>
                  <a:srgbClr val="171A16"/>
                </a:solidFill>
                <a:latin typeface="Nimbus Sans"/>
                <a:ea typeface="Nimbus Sans"/>
                <a:cs typeface="Nimbus Sans"/>
              </a:rPr>
              <a:t>Our entry point: ownership at formation, before the larger financing rounds.</a:t>
            </a:r>
          </a:p>
        </p:txBody>
      </p:sp>
      <p:sp>
        <p:nvSpPr>
          <p:cNvPr id="17" name="footnote">
            <a:extLst xmlns:a="http://schemas.openxmlformats.org/drawingml/2006/main">
              <a:ext uri="{FF2B5EF4-FFF2-40B4-BE49-F238E27FC236}">
                <a16:creationId xmlns:a16="http://schemas.microsoft.com/office/drawing/2014/main" id="{EA695DDB-5B63-4F18-8236-80457F55FE28}"/>
              </a:ext>
            </a:extLst>
          </p:cNvPr>
          <p:cNvSpPr>
            <a:spLocks xmlns:a="http://schemas.openxmlformats.org/drawingml/2006/main" noGrp="1"/>
          </p:cNvSpPr>
          <p:nvPr/>
        </p:nvSpPr>
        <p:spPr>
          <a:xfrm xmlns:a="http://schemas.openxmlformats.org/drawingml/2006/main">
            <a:off x="666750" y="8096250"/>
            <a:ext cx="13906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b="0">
                <a:solidFill>
                  <a:srgbClr val="73796D"/>
                </a:solidFill>
                <a:latin typeface="Nimbus Sans"/>
                <a:ea typeface="Nimbus Sans"/>
                <a:cs typeface="Nimbus Sans"/>
              </a:defRPr>
            </a:defPPr>
            <a:lvl1pPr>
              <a:defRPr sz="1050" b="0">
                <a:solidFill>
                  <a:srgbClr val="73796D"/>
                </a:solidFill>
                <a:latin typeface="Nimbus Sans"/>
                <a:ea typeface="Nimbus Sans"/>
                <a:cs typeface="Nimbus Sans"/>
              </a:defRPr>
            </a:lvl1pPr>
            <a:lvl2pPr>
              <a:defRPr sz="1050" b="0">
                <a:solidFill>
                  <a:srgbClr val="73796D"/>
                </a:solidFill>
                <a:latin typeface="Nimbus Sans"/>
                <a:ea typeface="Nimbus Sans"/>
                <a:cs typeface="Nimbus Sans"/>
              </a:defRPr>
            </a:lvl2pPr>
            <a:lvl3pPr>
              <a:defRPr sz="1050" b="0">
                <a:solidFill>
                  <a:srgbClr val="73796D"/>
                </a:solidFill>
                <a:latin typeface="Nimbus Sans"/>
                <a:ea typeface="Nimbus Sans"/>
                <a:cs typeface="Nimbus Sans"/>
              </a:defRPr>
            </a:lvl3pPr>
            <a:lvl4pPr>
              <a:defRPr sz="1050" b="0">
                <a:solidFill>
                  <a:srgbClr val="73796D"/>
                </a:solidFill>
                <a:latin typeface="Nimbus Sans"/>
                <a:ea typeface="Nimbus Sans"/>
                <a:cs typeface="Nimbus Sans"/>
              </a:defRPr>
            </a:lvl4pPr>
            <a:lvl5pPr>
              <a:defRPr sz="1050" b="0">
                <a:solidFill>
                  <a:srgbClr val="73796D"/>
                </a:solidFill>
                <a:latin typeface="Nimbus Sans"/>
                <a:ea typeface="Nimbus Sans"/>
                <a:cs typeface="Nimbus Sans"/>
              </a:defRPr>
            </a:lvl5pPr>
            <a:lvl6pPr>
              <a:defRPr sz="1050" b="0">
                <a:solidFill>
                  <a:srgbClr val="73796D"/>
                </a:solidFill>
                <a:latin typeface="Nimbus Sans"/>
                <a:ea typeface="Nimbus Sans"/>
                <a:cs typeface="Nimbus Sans"/>
              </a:defRPr>
            </a:lvl6pPr>
            <a:lvl7pPr>
              <a:defRPr sz="1050" b="0">
                <a:solidFill>
                  <a:srgbClr val="73796D"/>
                </a:solidFill>
                <a:latin typeface="Nimbus Sans"/>
                <a:ea typeface="Nimbus Sans"/>
                <a:cs typeface="Nimbus Sans"/>
              </a:defRPr>
            </a:lvl7pPr>
            <a:lvl8pPr>
              <a:defRPr sz="1050" b="0">
                <a:solidFill>
                  <a:srgbClr val="73796D"/>
                </a:solidFill>
                <a:latin typeface="Nimbus Sans"/>
                <a:ea typeface="Nimbus Sans"/>
                <a:cs typeface="Nimbus Sans"/>
              </a:defRPr>
            </a:lvl8pPr>
            <a:lvl9pPr>
              <a:defRPr sz="1050" b="0">
                <a:solidFill>
                  <a:srgbClr val="73796D"/>
                </a:solidFill>
                <a:latin typeface="Nimbus Sans"/>
                <a:ea typeface="Nimbus Sans"/>
                <a:cs typeface="Nimbus Sans"/>
              </a:defRPr>
            </a:lvl9pPr>
          </a:lstStyle>
          <a:p xmlns:a="http://schemas.openxmlformats.org/drawingml/2006/main">
            <a:pPr>
              <a:defRPr sz="1050" b="0">
                <a:solidFill>
                  <a:srgbClr val="73796D"/>
                </a:solidFill>
                <a:latin typeface="Nimbus Sans"/>
                <a:ea typeface="Nimbus Sans"/>
                <a:cs typeface="Nimbus Sans"/>
              </a:defRPr>
            </a:pPr>
            <a:r>
              <a:rPr sz="1050" b="0">
                <a:solidFill>
                  <a:srgbClr val="73796D"/>
                </a:solidFill>
                <a:latin typeface="Nimbus Sans"/>
                <a:ea typeface="Nimbus Sans"/>
                <a:cs typeface="Nimbus Sans"/>
              </a:rPr>
              <a:t>Sources: ETH Ventures Report 2025; ¹ ETH Spin-off Report 2024. Swiss Deep Tech Report 2026, p.16 (2024–2026 funding). ETH totals cover all sectors; capital share is not equity ownership.</a:t>
            </a:r>
          </a:p>
        </p:txBody>
      </p:sp>
    </p:spTree>
    <p:extLst>
      <p:ext uri="{BB962C8B-B14F-4D97-AF65-F5344CB8AC3E}">
        <p14:creationId xmlns:p14="http://schemas.microsoft.com/office/powerpoint/2010/main" val="1543822620"/>
      </p:ext>
    </p:extLst>
  </p:cSld>
</p:sld>
</file>

<file path=ppt/slides/slide5.xml><?xml version="1.0" encoding="utf-8"?>
<p:sld xmlns:p="http://schemas.openxmlformats.org/presentationml/2006/main">
  <p:cSld>
    <p:bg>
      <p:bgPr>
        <a:solidFill xmlns:a="http://schemas.openxmlformats.org/drawingml/2006/main">
          <a:srgbClr val="0B0E0D"/>
        </a:solidFill>
      </p:bgPr>
    </p:bg>
    <p:spTree>
      <p:nvGrpSpPr>
        <p:cNvPr id="1" name=""/>
        <p:cNvGrpSpPr/>
        <p:nvPr/>
      </p:nvGrpSpPr>
      <p:grpSpPr>
        <a:xfrm xmlns:a="http://schemas.openxmlformats.org/drawingml/2006/main"/>
      </p:grpSpPr>
      <p:sp>
        <p:nvSpPr>
          <p:cNvPr id="25" name="brand">
            <a:extLst xmlns:a="http://schemas.openxmlformats.org/drawingml/2006/main">
              <a:ext uri="{FF2B5EF4-FFF2-40B4-BE49-F238E27FC236}">
                <a16:creationId xmlns:a16="http://schemas.microsoft.com/office/drawing/2014/main" id="{32E3D021-5CA5-4380-ACA9-06CD3288914F}"/>
              </a:ext>
            </a:extLst>
          </p:cNvPr>
          <p:cNvSpPr>
            <a:spLocks xmlns:a="http://schemas.openxmlformats.org/drawingml/2006/main" noGrp="1"/>
          </p:cNvSpPr>
          <p:nvPr/>
        </p:nvSpPr>
        <p:spPr>
          <a:xfrm xmlns:a="http://schemas.openxmlformats.org/drawingml/2006/main">
            <a:off x="666750" y="409575"/>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650" b="1">
                <a:solidFill>
                  <a:srgbClr val="EFEEE9"/>
                </a:solidFill>
                <a:latin typeface="Nimbus Sans"/>
                <a:ea typeface="Nimbus Sans"/>
                <a:cs typeface="Nimbus Sans"/>
              </a:defRPr>
            </a:defPPr>
            <a:lvl1pPr>
              <a:defRPr sz="1650" b="1">
                <a:solidFill>
                  <a:srgbClr val="EFEEE9"/>
                </a:solidFill>
                <a:latin typeface="Nimbus Sans"/>
                <a:ea typeface="Nimbus Sans"/>
                <a:cs typeface="Nimbus Sans"/>
              </a:defRPr>
            </a:lvl1pPr>
            <a:lvl2pPr>
              <a:defRPr sz="1650" b="1">
                <a:solidFill>
                  <a:srgbClr val="EFEEE9"/>
                </a:solidFill>
                <a:latin typeface="Nimbus Sans"/>
                <a:ea typeface="Nimbus Sans"/>
                <a:cs typeface="Nimbus Sans"/>
              </a:defRPr>
            </a:lvl2pPr>
            <a:lvl3pPr>
              <a:defRPr sz="1650" b="1">
                <a:solidFill>
                  <a:srgbClr val="EFEEE9"/>
                </a:solidFill>
                <a:latin typeface="Nimbus Sans"/>
                <a:ea typeface="Nimbus Sans"/>
                <a:cs typeface="Nimbus Sans"/>
              </a:defRPr>
            </a:lvl3pPr>
            <a:lvl4pPr>
              <a:defRPr sz="1650" b="1">
                <a:solidFill>
                  <a:srgbClr val="EFEEE9"/>
                </a:solidFill>
                <a:latin typeface="Nimbus Sans"/>
                <a:ea typeface="Nimbus Sans"/>
                <a:cs typeface="Nimbus Sans"/>
              </a:defRPr>
            </a:lvl4pPr>
            <a:lvl5pPr>
              <a:defRPr sz="1650" b="1">
                <a:solidFill>
                  <a:srgbClr val="EFEEE9"/>
                </a:solidFill>
                <a:latin typeface="Nimbus Sans"/>
                <a:ea typeface="Nimbus Sans"/>
                <a:cs typeface="Nimbus Sans"/>
              </a:defRPr>
            </a:lvl5pPr>
            <a:lvl6pPr>
              <a:defRPr sz="1650" b="1">
                <a:solidFill>
                  <a:srgbClr val="EFEEE9"/>
                </a:solidFill>
                <a:latin typeface="Nimbus Sans"/>
                <a:ea typeface="Nimbus Sans"/>
                <a:cs typeface="Nimbus Sans"/>
              </a:defRPr>
            </a:lvl6pPr>
            <a:lvl7pPr>
              <a:defRPr sz="1650" b="1">
                <a:solidFill>
                  <a:srgbClr val="EFEEE9"/>
                </a:solidFill>
                <a:latin typeface="Nimbus Sans"/>
                <a:ea typeface="Nimbus Sans"/>
                <a:cs typeface="Nimbus Sans"/>
              </a:defRPr>
            </a:lvl7pPr>
            <a:lvl8pPr>
              <a:defRPr sz="1650" b="1">
                <a:solidFill>
                  <a:srgbClr val="EFEEE9"/>
                </a:solidFill>
                <a:latin typeface="Nimbus Sans"/>
                <a:ea typeface="Nimbus Sans"/>
                <a:cs typeface="Nimbus Sans"/>
              </a:defRPr>
            </a:lvl8pPr>
            <a:lvl9pPr>
              <a:defRPr sz="1650" b="1">
                <a:solidFill>
                  <a:srgbClr val="EFEEE9"/>
                </a:solidFill>
                <a:latin typeface="Nimbus Sans"/>
                <a:ea typeface="Nimbus Sans"/>
                <a:cs typeface="Nimbus Sans"/>
              </a:defRPr>
            </a:lvl9pPr>
          </a:lstStyle>
          <a:p xmlns:a="http://schemas.openxmlformats.org/drawingml/2006/main">
            <a:pPr>
              <a:defRPr sz="1650" b="1">
                <a:solidFill>
                  <a:srgbClr val="EFEEE9"/>
                </a:solidFill>
                <a:latin typeface="Nimbus Sans"/>
                <a:ea typeface="Nimbus Sans"/>
                <a:cs typeface="Nimbus Sans"/>
              </a:defRPr>
            </a:pPr>
            <a:r>
              <a:rPr sz="1650" b="1">
                <a:solidFill>
                  <a:srgbClr val="EFEEE9"/>
                </a:solidFill>
                <a:latin typeface="Nimbus Sans"/>
                <a:ea typeface="Nimbus Sans"/>
                <a:cs typeface="Nimbus Sans"/>
              </a:rPr>
              <a:t>ROBOTICS CAPITAL</a:t>
            </a:r>
          </a:p>
        </p:txBody>
      </p:sp>
      <p:sp>
        <p:nvSpPr>
          <p:cNvPr id="2" name="section">
            <a:extLst xmlns:a="http://schemas.openxmlformats.org/drawingml/2006/main">
              <a:ext uri="{FF2B5EF4-FFF2-40B4-BE49-F238E27FC236}">
                <a16:creationId xmlns:a16="http://schemas.microsoft.com/office/drawing/2014/main" id="{2CCA4A42-3A58-4D55-8E82-9A53473C49AC}"/>
              </a:ext>
            </a:extLst>
          </p:cNvPr>
          <p:cNvSpPr>
            <a:spLocks xmlns:a="http://schemas.openxmlformats.org/drawingml/2006/main" noGrp="1"/>
          </p:cNvSpPr>
          <p:nvPr/>
        </p:nvSpPr>
        <p:spPr>
          <a:xfrm xmlns:a="http://schemas.openxmlformats.org/drawingml/2006/main">
            <a:off x="6286500" y="438150"/>
            <a:ext cx="685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B9BEB7"/>
                </a:solidFill>
                <a:latin typeface="Nimbus Mono PS"/>
                <a:ea typeface="Nimbus Mono PS"/>
                <a:cs typeface="Nimbus Mono PS"/>
              </a:defRPr>
            </a:defPPr>
            <a:lvl1pPr>
              <a:defRPr sz="1200" b="0">
                <a:solidFill>
                  <a:srgbClr val="B9BEB7"/>
                </a:solidFill>
                <a:latin typeface="Nimbus Mono PS"/>
                <a:ea typeface="Nimbus Mono PS"/>
                <a:cs typeface="Nimbus Mono PS"/>
              </a:defRPr>
            </a:lvl1pPr>
            <a:lvl2pPr>
              <a:defRPr sz="1200" b="0">
                <a:solidFill>
                  <a:srgbClr val="B9BEB7"/>
                </a:solidFill>
                <a:latin typeface="Nimbus Mono PS"/>
                <a:ea typeface="Nimbus Mono PS"/>
                <a:cs typeface="Nimbus Mono PS"/>
              </a:defRPr>
            </a:lvl2pPr>
            <a:lvl3pPr>
              <a:defRPr sz="1200" b="0">
                <a:solidFill>
                  <a:srgbClr val="B9BEB7"/>
                </a:solidFill>
                <a:latin typeface="Nimbus Mono PS"/>
                <a:ea typeface="Nimbus Mono PS"/>
                <a:cs typeface="Nimbus Mono PS"/>
              </a:defRPr>
            </a:lvl3pPr>
            <a:lvl4pPr>
              <a:defRPr sz="1200" b="0">
                <a:solidFill>
                  <a:srgbClr val="B9BEB7"/>
                </a:solidFill>
                <a:latin typeface="Nimbus Mono PS"/>
                <a:ea typeface="Nimbus Mono PS"/>
                <a:cs typeface="Nimbus Mono PS"/>
              </a:defRPr>
            </a:lvl4pPr>
            <a:lvl5pPr>
              <a:defRPr sz="1200" b="0">
                <a:solidFill>
                  <a:srgbClr val="B9BEB7"/>
                </a:solidFill>
                <a:latin typeface="Nimbus Mono PS"/>
                <a:ea typeface="Nimbus Mono PS"/>
                <a:cs typeface="Nimbus Mono PS"/>
              </a:defRPr>
            </a:lvl5pPr>
            <a:lvl6pPr>
              <a:defRPr sz="1200" b="0">
                <a:solidFill>
                  <a:srgbClr val="B9BEB7"/>
                </a:solidFill>
                <a:latin typeface="Nimbus Mono PS"/>
                <a:ea typeface="Nimbus Mono PS"/>
                <a:cs typeface="Nimbus Mono PS"/>
              </a:defRPr>
            </a:lvl6pPr>
            <a:lvl7pPr>
              <a:defRPr sz="1200" b="0">
                <a:solidFill>
                  <a:srgbClr val="B9BEB7"/>
                </a:solidFill>
                <a:latin typeface="Nimbus Mono PS"/>
                <a:ea typeface="Nimbus Mono PS"/>
                <a:cs typeface="Nimbus Mono PS"/>
              </a:defRPr>
            </a:lvl7pPr>
            <a:lvl8pPr>
              <a:defRPr sz="1200" b="0">
                <a:solidFill>
                  <a:srgbClr val="B9BEB7"/>
                </a:solidFill>
                <a:latin typeface="Nimbus Mono PS"/>
                <a:ea typeface="Nimbus Mono PS"/>
                <a:cs typeface="Nimbus Mono PS"/>
              </a:defRPr>
            </a:lvl8pPr>
            <a:lvl9pPr>
              <a:defRPr sz="1200" b="0">
                <a:solidFill>
                  <a:srgbClr val="B9BEB7"/>
                </a:solidFill>
                <a:latin typeface="Nimbus Mono PS"/>
                <a:ea typeface="Nimbus Mono PS"/>
                <a:cs typeface="Nimbus Mono PS"/>
              </a:defRPr>
            </a:lvl9pPr>
          </a:lstStyle>
          <a:p xmlns:a="http://schemas.openxmlformats.org/drawingml/2006/main">
            <a:pPr>
              <a:defRPr sz="1200" b="0">
                <a:solidFill>
                  <a:srgbClr val="B9BEB7"/>
                </a:solidFill>
                <a:latin typeface="Nimbus Mono PS"/>
                <a:ea typeface="Nimbus Mono PS"/>
                <a:cs typeface="Nimbus Mono PS"/>
              </a:defRPr>
            </a:pPr>
            <a:r>
              <a:rPr sz="1200" b="0">
                <a:solidFill>
                  <a:srgbClr val="B9BEB7"/>
                </a:solidFill>
                <a:latin typeface="Nimbus Mono PS"/>
                <a:ea typeface="Nimbus Mono PS"/>
                <a:cs typeface="Nimbus Mono PS"/>
              </a:rPr>
              <a:t>CAPITAL FORMATION / STRATEGIC EXITS</a:t>
            </a:r>
          </a:p>
        </p:txBody>
      </p:sp>
      <p:sp>
        <p:nvSpPr>
          <p:cNvPr id="3" name="slide-number">
            <a:extLst xmlns:a="http://schemas.openxmlformats.org/drawingml/2006/main">
              <a:ext uri="{FF2B5EF4-FFF2-40B4-BE49-F238E27FC236}">
                <a16:creationId xmlns:a16="http://schemas.microsoft.com/office/drawing/2014/main" id="{2EC2C8C6-EC79-4ECB-9830-A2FD39A4C829}"/>
              </a:ext>
            </a:extLst>
          </p:cNvPr>
          <p:cNvSpPr>
            <a:spLocks xmlns:a="http://schemas.openxmlformats.org/drawingml/2006/main" noGrp="1"/>
          </p:cNvSpPr>
          <p:nvPr/>
        </p:nvSpPr>
        <p:spPr>
          <a:xfrm xmlns:a="http://schemas.openxmlformats.org/drawingml/2006/main">
            <a:off x="13811250" y="409575"/>
            <a:ext cx="762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b="0">
                <a:solidFill>
                  <a:srgbClr val="EFEEE9"/>
                </a:solidFill>
                <a:latin typeface="Nimbus Mono PS"/>
                <a:ea typeface="Nimbus Mono PS"/>
                <a:cs typeface="Nimbus Mono PS"/>
              </a:defRPr>
            </a:defPPr>
            <a:lvl1pPr>
              <a:defRPr sz="1500" b="0">
                <a:solidFill>
                  <a:srgbClr val="EFEEE9"/>
                </a:solidFill>
                <a:latin typeface="Nimbus Mono PS"/>
                <a:ea typeface="Nimbus Mono PS"/>
                <a:cs typeface="Nimbus Mono PS"/>
              </a:defRPr>
            </a:lvl1pPr>
            <a:lvl2pPr>
              <a:defRPr sz="1500" b="0">
                <a:solidFill>
                  <a:srgbClr val="EFEEE9"/>
                </a:solidFill>
                <a:latin typeface="Nimbus Mono PS"/>
                <a:ea typeface="Nimbus Mono PS"/>
                <a:cs typeface="Nimbus Mono PS"/>
              </a:defRPr>
            </a:lvl2pPr>
            <a:lvl3pPr>
              <a:defRPr sz="1500" b="0">
                <a:solidFill>
                  <a:srgbClr val="EFEEE9"/>
                </a:solidFill>
                <a:latin typeface="Nimbus Mono PS"/>
                <a:ea typeface="Nimbus Mono PS"/>
                <a:cs typeface="Nimbus Mono PS"/>
              </a:defRPr>
            </a:lvl3pPr>
            <a:lvl4pPr>
              <a:defRPr sz="1500" b="0">
                <a:solidFill>
                  <a:srgbClr val="EFEEE9"/>
                </a:solidFill>
                <a:latin typeface="Nimbus Mono PS"/>
                <a:ea typeface="Nimbus Mono PS"/>
                <a:cs typeface="Nimbus Mono PS"/>
              </a:defRPr>
            </a:lvl4pPr>
            <a:lvl5pPr>
              <a:defRPr sz="1500" b="0">
                <a:solidFill>
                  <a:srgbClr val="EFEEE9"/>
                </a:solidFill>
                <a:latin typeface="Nimbus Mono PS"/>
                <a:ea typeface="Nimbus Mono PS"/>
                <a:cs typeface="Nimbus Mono PS"/>
              </a:defRPr>
            </a:lvl5pPr>
            <a:lvl6pPr>
              <a:defRPr sz="1500" b="0">
                <a:solidFill>
                  <a:srgbClr val="EFEEE9"/>
                </a:solidFill>
                <a:latin typeface="Nimbus Mono PS"/>
                <a:ea typeface="Nimbus Mono PS"/>
                <a:cs typeface="Nimbus Mono PS"/>
              </a:defRPr>
            </a:lvl6pPr>
            <a:lvl7pPr>
              <a:defRPr sz="1500" b="0">
                <a:solidFill>
                  <a:srgbClr val="EFEEE9"/>
                </a:solidFill>
                <a:latin typeface="Nimbus Mono PS"/>
                <a:ea typeface="Nimbus Mono PS"/>
                <a:cs typeface="Nimbus Mono PS"/>
              </a:defRPr>
            </a:lvl7pPr>
            <a:lvl8pPr>
              <a:defRPr sz="1500" b="0">
                <a:solidFill>
                  <a:srgbClr val="EFEEE9"/>
                </a:solidFill>
                <a:latin typeface="Nimbus Mono PS"/>
                <a:ea typeface="Nimbus Mono PS"/>
                <a:cs typeface="Nimbus Mono PS"/>
              </a:defRPr>
            </a:lvl8pPr>
            <a:lvl9pPr>
              <a:defRPr sz="1500" b="0">
                <a:solidFill>
                  <a:srgbClr val="EFEEE9"/>
                </a:solidFill>
                <a:latin typeface="Nimbus Mono PS"/>
                <a:ea typeface="Nimbus Mono PS"/>
                <a:cs typeface="Nimbus Mono PS"/>
              </a:defRPr>
            </a:lvl9pPr>
          </a:lstStyle>
          <a:p xmlns:a="http://schemas.openxmlformats.org/drawingml/2006/main">
            <a:pPr>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05</a:t>
            </a:r>
          </a:p>
        </p:txBody>
      </p:sp>
      <p:sp>
        <p:nvSpPr>
          <p:cNvPr id="4" name="">
            <a:extLst xmlns:a="http://schemas.openxmlformats.org/drawingml/2006/main">
              <a:ext uri="{FF2B5EF4-FFF2-40B4-BE49-F238E27FC236}">
                <a16:creationId xmlns:a16="http://schemas.microsoft.com/office/drawing/2014/main" id="{F4FBAADB-C2D3-4D94-ADA7-5A6E2399F534}"/>
              </a:ext>
            </a:extLst>
          </p:cNvPr>
          <p:cNvSpPr>
            <a:spLocks xmlns:a="http://schemas.openxmlformats.org/drawingml/2006/main" noGrp="1"/>
          </p:cNvSpPr>
          <p:nvPr/>
        </p:nvSpPr>
        <p:spPr>
          <a:xfrm xmlns:a="http://schemas.openxmlformats.org/drawingml/2006/main">
            <a:off x="666750" y="1009650"/>
            <a:ext cx="590550" cy="19050"/>
          </a:xfrm>
          <a:prstGeom xmlns:a="http://schemas.openxmlformats.org/drawingml/2006/main" prst="rect">
            <a:avLst/>
          </a:prstGeom>
          <a:solidFill xmlns:a="http://schemas.openxmlformats.org/drawingml/2006/main">
            <a:srgbClr val="DFA54B"/>
          </a:solidFill>
          <a:ln xmlns:a="http://schemas.openxmlformats.org/drawingml/2006/main" w="0">
            <a:noFill/>
          </a:ln>
        </p:spPr>
      </p:sp>
      <p:sp>
        <p:nvSpPr>
          <p:cNvPr id="5" name="title">
            <a:extLst xmlns:a="http://schemas.openxmlformats.org/drawingml/2006/main">
              <a:ext uri="{FF2B5EF4-FFF2-40B4-BE49-F238E27FC236}">
                <a16:creationId xmlns:a16="http://schemas.microsoft.com/office/drawing/2014/main" id="{44471B66-10CF-4799-ADFB-BBE843D043E9}"/>
              </a:ext>
            </a:extLst>
          </p:cNvPr>
          <p:cNvSpPr>
            <a:spLocks xmlns:a="http://schemas.openxmlformats.org/drawingml/2006/main" noGrp="1"/>
          </p:cNvSpPr>
          <p:nvPr/>
        </p:nvSpPr>
        <p:spPr>
          <a:xfrm xmlns:a="http://schemas.openxmlformats.org/drawingml/2006/main">
            <a:off x="666750" y="1304925"/>
            <a:ext cx="13906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5700" b="1">
                <a:solidFill>
                  <a:srgbClr val="EFEEE9"/>
                </a:solidFill>
                <a:latin typeface="Nimbus Sans"/>
                <a:ea typeface="Nimbus Sans"/>
                <a:cs typeface="Nimbus Sans"/>
              </a:defRPr>
            </a:defPPr>
            <a:lvl1pPr>
              <a:defRPr sz="5700" b="1">
                <a:solidFill>
                  <a:srgbClr val="EFEEE9"/>
                </a:solidFill>
                <a:latin typeface="Nimbus Sans"/>
                <a:ea typeface="Nimbus Sans"/>
                <a:cs typeface="Nimbus Sans"/>
              </a:defRPr>
            </a:lvl1pPr>
            <a:lvl2pPr>
              <a:defRPr sz="5700" b="1">
                <a:solidFill>
                  <a:srgbClr val="EFEEE9"/>
                </a:solidFill>
                <a:latin typeface="Nimbus Sans"/>
                <a:ea typeface="Nimbus Sans"/>
                <a:cs typeface="Nimbus Sans"/>
              </a:defRPr>
            </a:lvl2pPr>
            <a:lvl3pPr>
              <a:defRPr sz="5700" b="1">
                <a:solidFill>
                  <a:srgbClr val="EFEEE9"/>
                </a:solidFill>
                <a:latin typeface="Nimbus Sans"/>
                <a:ea typeface="Nimbus Sans"/>
                <a:cs typeface="Nimbus Sans"/>
              </a:defRPr>
            </a:lvl3pPr>
            <a:lvl4pPr>
              <a:defRPr sz="5700" b="1">
                <a:solidFill>
                  <a:srgbClr val="EFEEE9"/>
                </a:solidFill>
                <a:latin typeface="Nimbus Sans"/>
                <a:ea typeface="Nimbus Sans"/>
                <a:cs typeface="Nimbus Sans"/>
              </a:defRPr>
            </a:lvl4pPr>
            <a:lvl5pPr>
              <a:defRPr sz="5700" b="1">
                <a:solidFill>
                  <a:srgbClr val="EFEEE9"/>
                </a:solidFill>
                <a:latin typeface="Nimbus Sans"/>
                <a:ea typeface="Nimbus Sans"/>
                <a:cs typeface="Nimbus Sans"/>
              </a:defRPr>
            </a:lvl5pPr>
            <a:lvl6pPr>
              <a:defRPr sz="5700" b="1">
                <a:solidFill>
                  <a:srgbClr val="EFEEE9"/>
                </a:solidFill>
                <a:latin typeface="Nimbus Sans"/>
                <a:ea typeface="Nimbus Sans"/>
                <a:cs typeface="Nimbus Sans"/>
              </a:defRPr>
            </a:lvl6pPr>
            <a:lvl7pPr>
              <a:defRPr sz="5700" b="1">
                <a:solidFill>
                  <a:srgbClr val="EFEEE9"/>
                </a:solidFill>
                <a:latin typeface="Nimbus Sans"/>
                <a:ea typeface="Nimbus Sans"/>
                <a:cs typeface="Nimbus Sans"/>
              </a:defRPr>
            </a:lvl7pPr>
            <a:lvl8pPr>
              <a:defRPr sz="5700" b="1">
                <a:solidFill>
                  <a:srgbClr val="EFEEE9"/>
                </a:solidFill>
                <a:latin typeface="Nimbus Sans"/>
                <a:ea typeface="Nimbus Sans"/>
                <a:cs typeface="Nimbus Sans"/>
              </a:defRPr>
            </a:lvl8pPr>
            <a:lvl9pPr>
              <a:defRPr sz="5700" b="1">
                <a:solidFill>
                  <a:srgbClr val="EFEEE9"/>
                </a:solidFill>
                <a:latin typeface="Nimbus Sans"/>
                <a:ea typeface="Nimbus Sans"/>
                <a:cs typeface="Nimbus Sans"/>
              </a:defRPr>
            </a:lvl9pPr>
          </a:lstStyle>
          <a:p xmlns:a="http://schemas.openxmlformats.org/drawingml/2006/main">
            <a:pPr>
              <a:defRPr sz="5700" b="1">
                <a:solidFill>
                  <a:srgbClr val="EFEEE9"/>
                </a:solidFill>
                <a:latin typeface="Nimbus Sans"/>
                <a:ea typeface="Nimbus Sans"/>
                <a:cs typeface="Nimbus Sans"/>
              </a:defRPr>
            </a:pPr>
            <a:r>
              <a:rPr sz="5700" b="1">
                <a:solidFill>
                  <a:srgbClr val="EFEEE9"/>
                </a:solidFill>
                <a:latin typeface="Nimbus Sans"/>
                <a:ea typeface="Nimbus Sans"/>
                <a:cs typeface="Nimbus Sans"/>
              </a:rPr>
              <a:t>2026 highlights</a:t>
            </a:r>
          </a:p>
        </p:txBody>
      </p:sp>
      <p:sp>
        <p:nvSpPr>
          <p:cNvPr id="6" name="">
            <a:extLst xmlns:a="http://schemas.openxmlformats.org/drawingml/2006/main">
              <a:ext uri="{FF2B5EF4-FFF2-40B4-BE49-F238E27FC236}">
                <a16:creationId xmlns:a16="http://schemas.microsoft.com/office/drawing/2014/main" id="{3C32A0D9-0FC9-4496-A146-3B7157567A23}"/>
              </a:ext>
            </a:extLst>
          </p:cNvPr>
          <p:cNvSpPr>
            <a:spLocks xmlns:a="http://schemas.openxmlformats.org/drawingml/2006/main" noGrp="1"/>
          </p:cNvSpPr>
          <p:nvPr/>
        </p:nvSpPr>
        <p:spPr>
          <a:xfrm xmlns:a="http://schemas.openxmlformats.org/drawingml/2006/main">
            <a:off x="666750" y="2400300"/>
            <a:ext cx="4191000" cy="19050"/>
          </a:xfrm>
          <a:prstGeom xmlns:a="http://schemas.openxmlformats.org/drawingml/2006/main" prst="rect">
            <a:avLst/>
          </a:prstGeom>
          <a:solidFill xmlns:a="http://schemas.openxmlformats.org/drawingml/2006/main">
            <a:srgbClr val="343B34"/>
          </a:solidFill>
          <a:ln xmlns:a="http://schemas.openxmlformats.org/drawingml/2006/main" w="0">
            <a:noFill/>
          </a:ln>
        </p:spPr>
      </p:sp>
      <p:sp>
        <p:nvSpPr>
          <p:cNvPr id="7" name="company">
            <a:extLst xmlns:a="http://schemas.openxmlformats.org/drawingml/2006/main">
              <a:ext uri="{FF2B5EF4-FFF2-40B4-BE49-F238E27FC236}">
                <a16:creationId xmlns:a16="http://schemas.microsoft.com/office/drawing/2014/main" id="{806D1B1E-E10B-4BC1-AE97-4D94DAEDE82B}"/>
              </a:ext>
            </a:extLst>
          </p:cNvPr>
          <p:cNvSpPr>
            <a:spLocks xmlns:a="http://schemas.openxmlformats.org/drawingml/2006/main" noGrp="1"/>
          </p:cNvSpPr>
          <p:nvPr/>
        </p:nvSpPr>
        <p:spPr>
          <a:xfrm xmlns:a="http://schemas.openxmlformats.org/drawingml/2006/main">
            <a:off x="666750" y="2505075"/>
            <a:ext cx="4191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1">
                <a:solidFill>
                  <a:srgbClr val="EFEEE9"/>
                </a:solidFill>
                <a:latin typeface="Nimbus Sans"/>
                <a:ea typeface="Nimbus Sans"/>
                <a:cs typeface="Nimbus Sans"/>
              </a:defRPr>
            </a:defPPr>
            <a:lvl1pPr>
              <a:defRPr sz="2100" b="1">
                <a:solidFill>
                  <a:srgbClr val="EFEEE9"/>
                </a:solidFill>
                <a:latin typeface="Nimbus Sans"/>
                <a:ea typeface="Nimbus Sans"/>
                <a:cs typeface="Nimbus Sans"/>
              </a:defRPr>
            </a:lvl1pPr>
            <a:lvl2pPr>
              <a:defRPr sz="2100" b="1">
                <a:solidFill>
                  <a:srgbClr val="EFEEE9"/>
                </a:solidFill>
                <a:latin typeface="Nimbus Sans"/>
                <a:ea typeface="Nimbus Sans"/>
                <a:cs typeface="Nimbus Sans"/>
              </a:defRPr>
            </a:lvl2pPr>
            <a:lvl3pPr>
              <a:defRPr sz="2100" b="1">
                <a:solidFill>
                  <a:srgbClr val="EFEEE9"/>
                </a:solidFill>
                <a:latin typeface="Nimbus Sans"/>
                <a:ea typeface="Nimbus Sans"/>
                <a:cs typeface="Nimbus Sans"/>
              </a:defRPr>
            </a:lvl3pPr>
            <a:lvl4pPr>
              <a:defRPr sz="2100" b="1">
                <a:solidFill>
                  <a:srgbClr val="EFEEE9"/>
                </a:solidFill>
                <a:latin typeface="Nimbus Sans"/>
                <a:ea typeface="Nimbus Sans"/>
                <a:cs typeface="Nimbus Sans"/>
              </a:defRPr>
            </a:lvl4pPr>
            <a:lvl5pPr>
              <a:defRPr sz="2100" b="1">
                <a:solidFill>
                  <a:srgbClr val="EFEEE9"/>
                </a:solidFill>
                <a:latin typeface="Nimbus Sans"/>
                <a:ea typeface="Nimbus Sans"/>
                <a:cs typeface="Nimbus Sans"/>
              </a:defRPr>
            </a:lvl5pPr>
            <a:lvl6pPr>
              <a:defRPr sz="2100" b="1">
                <a:solidFill>
                  <a:srgbClr val="EFEEE9"/>
                </a:solidFill>
                <a:latin typeface="Nimbus Sans"/>
                <a:ea typeface="Nimbus Sans"/>
                <a:cs typeface="Nimbus Sans"/>
              </a:defRPr>
            </a:lvl6pPr>
            <a:lvl7pPr>
              <a:defRPr sz="2100" b="1">
                <a:solidFill>
                  <a:srgbClr val="EFEEE9"/>
                </a:solidFill>
                <a:latin typeface="Nimbus Sans"/>
                <a:ea typeface="Nimbus Sans"/>
                <a:cs typeface="Nimbus Sans"/>
              </a:defRPr>
            </a:lvl7pPr>
            <a:lvl8pPr>
              <a:defRPr sz="2100" b="1">
                <a:solidFill>
                  <a:srgbClr val="EFEEE9"/>
                </a:solidFill>
                <a:latin typeface="Nimbus Sans"/>
                <a:ea typeface="Nimbus Sans"/>
                <a:cs typeface="Nimbus Sans"/>
              </a:defRPr>
            </a:lvl8pPr>
            <a:lvl9pPr>
              <a:defRPr sz="2100" b="1">
                <a:solidFill>
                  <a:srgbClr val="EFEEE9"/>
                </a:solidFill>
                <a:latin typeface="Nimbus Sans"/>
                <a:ea typeface="Nimbus Sans"/>
                <a:cs typeface="Nimbus Sans"/>
              </a:defRPr>
            </a:lvl9pPr>
          </a:lstStyle>
          <a:p xmlns:a="http://schemas.openxmlformats.org/drawingml/2006/main">
            <a:pPr>
              <a:defRPr sz="2100" b="1">
                <a:solidFill>
                  <a:srgbClr val="EFEEE9"/>
                </a:solidFill>
                <a:latin typeface="Nimbus Sans"/>
                <a:ea typeface="Nimbus Sans"/>
                <a:cs typeface="Nimbus Sans"/>
              </a:defRPr>
            </a:pPr>
            <a:r>
              <a:rPr sz="2100" b="1">
                <a:solidFill>
                  <a:srgbClr val="EFEEE9"/>
                </a:solidFill>
                <a:latin typeface="Nimbus Sans"/>
                <a:ea typeface="Nimbus Sans"/>
                <a:cs typeface="Nimbus Sans"/>
              </a:rPr>
              <a:t>Gravis Robotics</a:t>
            </a:r>
          </a:p>
        </p:txBody>
      </p:sp>
      <p:sp>
        <p:nvSpPr>
          <p:cNvPr id="8" name="highlight">
            <a:extLst xmlns:a="http://schemas.openxmlformats.org/drawingml/2006/main">
              <a:ext uri="{FF2B5EF4-FFF2-40B4-BE49-F238E27FC236}">
                <a16:creationId xmlns:a16="http://schemas.microsoft.com/office/drawing/2014/main" id="{9C75A746-EC33-4F48-9655-408477CD441C}"/>
              </a:ext>
            </a:extLst>
          </p:cNvPr>
          <p:cNvSpPr>
            <a:spLocks xmlns:a="http://schemas.openxmlformats.org/drawingml/2006/main" noGrp="1"/>
          </p:cNvSpPr>
          <p:nvPr/>
        </p:nvSpPr>
        <p:spPr>
          <a:xfrm xmlns:a="http://schemas.openxmlformats.org/drawingml/2006/main">
            <a:off x="666750" y="2914650"/>
            <a:ext cx="4191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6300" b="1">
                <a:solidFill>
                  <a:srgbClr val="DFA54B"/>
                </a:solidFill>
                <a:latin typeface="Nimbus Sans"/>
                <a:ea typeface="Nimbus Sans"/>
                <a:cs typeface="Nimbus Sans"/>
              </a:defRPr>
            </a:defPPr>
            <a:lvl1pPr>
              <a:defRPr sz="6300" b="1">
                <a:solidFill>
                  <a:srgbClr val="DFA54B"/>
                </a:solidFill>
                <a:latin typeface="Nimbus Sans"/>
                <a:ea typeface="Nimbus Sans"/>
                <a:cs typeface="Nimbus Sans"/>
              </a:defRPr>
            </a:lvl1pPr>
            <a:lvl2pPr>
              <a:defRPr sz="6300" b="1">
                <a:solidFill>
                  <a:srgbClr val="DFA54B"/>
                </a:solidFill>
                <a:latin typeface="Nimbus Sans"/>
                <a:ea typeface="Nimbus Sans"/>
                <a:cs typeface="Nimbus Sans"/>
              </a:defRPr>
            </a:lvl2pPr>
            <a:lvl3pPr>
              <a:defRPr sz="6300" b="1">
                <a:solidFill>
                  <a:srgbClr val="DFA54B"/>
                </a:solidFill>
                <a:latin typeface="Nimbus Sans"/>
                <a:ea typeface="Nimbus Sans"/>
                <a:cs typeface="Nimbus Sans"/>
              </a:defRPr>
            </a:lvl3pPr>
            <a:lvl4pPr>
              <a:defRPr sz="6300" b="1">
                <a:solidFill>
                  <a:srgbClr val="DFA54B"/>
                </a:solidFill>
                <a:latin typeface="Nimbus Sans"/>
                <a:ea typeface="Nimbus Sans"/>
                <a:cs typeface="Nimbus Sans"/>
              </a:defRPr>
            </a:lvl4pPr>
            <a:lvl5pPr>
              <a:defRPr sz="6300" b="1">
                <a:solidFill>
                  <a:srgbClr val="DFA54B"/>
                </a:solidFill>
                <a:latin typeface="Nimbus Sans"/>
                <a:ea typeface="Nimbus Sans"/>
                <a:cs typeface="Nimbus Sans"/>
              </a:defRPr>
            </a:lvl5pPr>
            <a:lvl6pPr>
              <a:defRPr sz="6300" b="1">
                <a:solidFill>
                  <a:srgbClr val="DFA54B"/>
                </a:solidFill>
                <a:latin typeface="Nimbus Sans"/>
                <a:ea typeface="Nimbus Sans"/>
                <a:cs typeface="Nimbus Sans"/>
              </a:defRPr>
            </a:lvl6pPr>
            <a:lvl7pPr>
              <a:defRPr sz="6300" b="1">
                <a:solidFill>
                  <a:srgbClr val="DFA54B"/>
                </a:solidFill>
                <a:latin typeface="Nimbus Sans"/>
                <a:ea typeface="Nimbus Sans"/>
                <a:cs typeface="Nimbus Sans"/>
              </a:defRPr>
            </a:lvl7pPr>
            <a:lvl8pPr>
              <a:defRPr sz="6300" b="1">
                <a:solidFill>
                  <a:srgbClr val="DFA54B"/>
                </a:solidFill>
                <a:latin typeface="Nimbus Sans"/>
                <a:ea typeface="Nimbus Sans"/>
                <a:cs typeface="Nimbus Sans"/>
              </a:defRPr>
            </a:lvl8pPr>
            <a:lvl9pPr>
              <a:defRPr sz="6300" b="1">
                <a:solidFill>
                  <a:srgbClr val="DFA54B"/>
                </a:solidFill>
                <a:latin typeface="Nimbus Sans"/>
                <a:ea typeface="Nimbus Sans"/>
                <a:cs typeface="Nimbus Sans"/>
              </a:defRPr>
            </a:lvl9pPr>
          </a:lstStyle>
          <a:p xmlns:a="http://schemas.openxmlformats.org/drawingml/2006/main">
            <a:pPr>
              <a:defRPr sz="6300" b="1">
                <a:solidFill>
                  <a:srgbClr val="DFA54B"/>
                </a:solidFill>
                <a:latin typeface="Nimbus Sans"/>
                <a:ea typeface="Nimbus Sans"/>
                <a:cs typeface="Nimbus Sans"/>
              </a:defRPr>
            </a:pPr>
            <a:r>
              <a:rPr sz="6300" b="1">
                <a:solidFill>
                  <a:srgbClr val="DFA54B"/>
                </a:solidFill>
                <a:latin typeface="Nimbus Sans"/>
                <a:ea typeface="Nimbus Sans"/>
                <a:cs typeface="Nimbus Sans"/>
              </a:rPr>
              <a:t>$200M</a:t>
            </a:r>
          </a:p>
        </p:txBody>
      </p:sp>
      <p:sp>
        <p:nvSpPr>
          <p:cNvPr id="9" name="transaction">
            <a:extLst xmlns:a="http://schemas.openxmlformats.org/drawingml/2006/main">
              <a:ext uri="{FF2B5EF4-FFF2-40B4-BE49-F238E27FC236}">
                <a16:creationId xmlns:a16="http://schemas.microsoft.com/office/drawing/2014/main" id="{5A81442B-1EAF-470A-BD17-88CC73B9BEDD}"/>
              </a:ext>
            </a:extLst>
          </p:cNvPr>
          <p:cNvSpPr>
            <a:spLocks xmlns:a="http://schemas.openxmlformats.org/drawingml/2006/main" noGrp="1"/>
          </p:cNvSpPr>
          <p:nvPr/>
        </p:nvSpPr>
        <p:spPr>
          <a:xfrm xmlns:a="http://schemas.openxmlformats.org/drawingml/2006/main">
            <a:off x="666750" y="3848100"/>
            <a:ext cx="4191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EFEEE9"/>
                </a:solidFill>
                <a:latin typeface="Nimbus Sans"/>
                <a:ea typeface="Nimbus Sans"/>
                <a:cs typeface="Nimbus Sans"/>
              </a:defRPr>
            </a:defPPr>
            <a:lvl1pPr>
              <a:defRPr sz="2025" b="0">
                <a:solidFill>
                  <a:srgbClr val="EFEEE9"/>
                </a:solidFill>
                <a:latin typeface="Nimbus Sans"/>
                <a:ea typeface="Nimbus Sans"/>
                <a:cs typeface="Nimbus Sans"/>
              </a:defRPr>
            </a:lvl1pPr>
            <a:lvl2pPr>
              <a:defRPr sz="2025" b="0">
                <a:solidFill>
                  <a:srgbClr val="EFEEE9"/>
                </a:solidFill>
                <a:latin typeface="Nimbus Sans"/>
                <a:ea typeface="Nimbus Sans"/>
                <a:cs typeface="Nimbus Sans"/>
              </a:defRPr>
            </a:lvl2pPr>
            <a:lvl3pPr>
              <a:defRPr sz="2025" b="0">
                <a:solidFill>
                  <a:srgbClr val="EFEEE9"/>
                </a:solidFill>
                <a:latin typeface="Nimbus Sans"/>
                <a:ea typeface="Nimbus Sans"/>
                <a:cs typeface="Nimbus Sans"/>
              </a:defRPr>
            </a:lvl3pPr>
            <a:lvl4pPr>
              <a:defRPr sz="2025" b="0">
                <a:solidFill>
                  <a:srgbClr val="EFEEE9"/>
                </a:solidFill>
                <a:latin typeface="Nimbus Sans"/>
                <a:ea typeface="Nimbus Sans"/>
                <a:cs typeface="Nimbus Sans"/>
              </a:defRPr>
            </a:lvl4pPr>
            <a:lvl5pPr>
              <a:defRPr sz="2025" b="0">
                <a:solidFill>
                  <a:srgbClr val="EFEEE9"/>
                </a:solidFill>
                <a:latin typeface="Nimbus Sans"/>
                <a:ea typeface="Nimbus Sans"/>
                <a:cs typeface="Nimbus Sans"/>
              </a:defRPr>
            </a:lvl5pPr>
            <a:lvl6pPr>
              <a:defRPr sz="2025" b="0">
                <a:solidFill>
                  <a:srgbClr val="EFEEE9"/>
                </a:solidFill>
                <a:latin typeface="Nimbus Sans"/>
                <a:ea typeface="Nimbus Sans"/>
                <a:cs typeface="Nimbus Sans"/>
              </a:defRPr>
            </a:lvl6pPr>
            <a:lvl7pPr>
              <a:defRPr sz="2025" b="0">
                <a:solidFill>
                  <a:srgbClr val="EFEEE9"/>
                </a:solidFill>
                <a:latin typeface="Nimbus Sans"/>
                <a:ea typeface="Nimbus Sans"/>
                <a:cs typeface="Nimbus Sans"/>
              </a:defRPr>
            </a:lvl7pPr>
            <a:lvl8pPr>
              <a:defRPr sz="2025" b="0">
                <a:solidFill>
                  <a:srgbClr val="EFEEE9"/>
                </a:solidFill>
                <a:latin typeface="Nimbus Sans"/>
                <a:ea typeface="Nimbus Sans"/>
                <a:cs typeface="Nimbus Sans"/>
              </a:defRPr>
            </a:lvl8pPr>
            <a:lvl9pPr>
              <a:defRPr sz="2025" b="0">
                <a:solidFill>
                  <a:srgbClr val="EFEEE9"/>
                </a:solidFill>
                <a:latin typeface="Nimbus Sans"/>
                <a:ea typeface="Nimbus Sans"/>
                <a:cs typeface="Nimbus Sans"/>
              </a:defRPr>
            </a:lvl9pPr>
          </a:lstStyle>
          <a:p xmlns:a="http://schemas.openxmlformats.org/drawingml/2006/main">
            <a:pPr>
              <a:defRPr sz="2025" b="0">
                <a:solidFill>
                  <a:srgbClr val="EFEEE9"/>
                </a:solidFill>
                <a:latin typeface="Nimbus Sans"/>
                <a:ea typeface="Nimbus Sans"/>
                <a:cs typeface="Nimbus Sans"/>
              </a:defRPr>
            </a:pPr>
            <a:r>
              <a:rPr sz="2025" b="0">
                <a:solidFill>
                  <a:srgbClr val="EFEEE9"/>
                </a:solidFill>
                <a:latin typeface="Nimbus Sans"/>
                <a:ea typeface="Nimbus Sans"/>
                <a:cs typeface="Nimbus Sans"/>
              </a:rPr>
              <a:t>Series A from SoftBank</a:t>
            </a:r>
          </a:p>
        </p:txBody>
      </p:sp>
      <p:sp>
        <p:nvSpPr>
          <p:cNvPr id="10" name="context">
            <a:extLst xmlns:a="http://schemas.openxmlformats.org/drawingml/2006/main">
              <a:ext uri="{FF2B5EF4-FFF2-40B4-BE49-F238E27FC236}">
                <a16:creationId xmlns:a16="http://schemas.microsoft.com/office/drawing/2014/main" id="{90D3199C-F2D9-4EF5-9E85-269CB0D46C88}"/>
              </a:ext>
            </a:extLst>
          </p:cNvPr>
          <p:cNvSpPr>
            <a:spLocks xmlns:a="http://schemas.openxmlformats.org/drawingml/2006/main" noGrp="1"/>
          </p:cNvSpPr>
          <p:nvPr/>
        </p:nvSpPr>
        <p:spPr>
          <a:xfrm xmlns:a="http://schemas.openxmlformats.org/drawingml/2006/main">
            <a:off x="666750" y="4210050"/>
            <a:ext cx="419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B9BEB7"/>
                </a:solidFill>
                <a:latin typeface="Nimbus Sans"/>
                <a:ea typeface="Nimbus Sans"/>
                <a:cs typeface="Nimbus Sans"/>
              </a:defRPr>
            </a:defPPr>
            <a:lvl1pPr>
              <a:defRPr sz="1725" b="0">
                <a:solidFill>
                  <a:srgbClr val="B9BEB7"/>
                </a:solidFill>
                <a:latin typeface="Nimbus Sans"/>
                <a:ea typeface="Nimbus Sans"/>
                <a:cs typeface="Nimbus Sans"/>
              </a:defRPr>
            </a:lvl1pPr>
            <a:lvl2pPr>
              <a:defRPr sz="1725" b="0">
                <a:solidFill>
                  <a:srgbClr val="B9BEB7"/>
                </a:solidFill>
                <a:latin typeface="Nimbus Sans"/>
                <a:ea typeface="Nimbus Sans"/>
                <a:cs typeface="Nimbus Sans"/>
              </a:defRPr>
            </a:lvl2pPr>
            <a:lvl3pPr>
              <a:defRPr sz="1725" b="0">
                <a:solidFill>
                  <a:srgbClr val="B9BEB7"/>
                </a:solidFill>
                <a:latin typeface="Nimbus Sans"/>
                <a:ea typeface="Nimbus Sans"/>
                <a:cs typeface="Nimbus Sans"/>
              </a:defRPr>
            </a:lvl3pPr>
            <a:lvl4pPr>
              <a:defRPr sz="1725" b="0">
                <a:solidFill>
                  <a:srgbClr val="B9BEB7"/>
                </a:solidFill>
                <a:latin typeface="Nimbus Sans"/>
                <a:ea typeface="Nimbus Sans"/>
                <a:cs typeface="Nimbus Sans"/>
              </a:defRPr>
            </a:lvl4pPr>
            <a:lvl5pPr>
              <a:defRPr sz="1725" b="0">
                <a:solidFill>
                  <a:srgbClr val="B9BEB7"/>
                </a:solidFill>
                <a:latin typeface="Nimbus Sans"/>
                <a:ea typeface="Nimbus Sans"/>
                <a:cs typeface="Nimbus Sans"/>
              </a:defRPr>
            </a:lvl5pPr>
            <a:lvl6pPr>
              <a:defRPr sz="1725" b="0">
                <a:solidFill>
                  <a:srgbClr val="B9BEB7"/>
                </a:solidFill>
                <a:latin typeface="Nimbus Sans"/>
                <a:ea typeface="Nimbus Sans"/>
                <a:cs typeface="Nimbus Sans"/>
              </a:defRPr>
            </a:lvl6pPr>
            <a:lvl7pPr>
              <a:defRPr sz="1725" b="0">
                <a:solidFill>
                  <a:srgbClr val="B9BEB7"/>
                </a:solidFill>
                <a:latin typeface="Nimbus Sans"/>
                <a:ea typeface="Nimbus Sans"/>
                <a:cs typeface="Nimbus Sans"/>
              </a:defRPr>
            </a:lvl7pPr>
            <a:lvl8pPr>
              <a:defRPr sz="1725" b="0">
                <a:solidFill>
                  <a:srgbClr val="B9BEB7"/>
                </a:solidFill>
                <a:latin typeface="Nimbus Sans"/>
                <a:ea typeface="Nimbus Sans"/>
                <a:cs typeface="Nimbus Sans"/>
              </a:defRPr>
            </a:lvl8pPr>
            <a:lvl9pPr>
              <a:defRPr sz="1725" b="0">
                <a:solidFill>
                  <a:srgbClr val="B9BEB7"/>
                </a:solidFill>
                <a:latin typeface="Nimbus Sans"/>
                <a:ea typeface="Nimbus Sans"/>
                <a:cs typeface="Nimbus Sans"/>
              </a:defRPr>
            </a:lvl9pPr>
          </a:lstStyle>
          <a:p xmlns:a="http://schemas.openxmlformats.org/drawingml/2006/main">
            <a:pPr>
              <a:defRPr sz="1725" b="0">
                <a:solidFill>
                  <a:srgbClr val="B9BEB7"/>
                </a:solidFill>
                <a:latin typeface="Nimbus Sans"/>
                <a:ea typeface="Nimbus Sans"/>
                <a:cs typeface="Nimbus Sans"/>
              </a:defRPr>
            </a:pPr>
            <a:r>
              <a:rPr sz="1725" b="0">
                <a:solidFill>
                  <a:srgbClr val="B9BEB7"/>
                </a:solidFill>
                <a:latin typeface="Nimbus Sans"/>
                <a:ea typeface="Nimbus Sans"/>
                <a:cs typeface="Nimbus Sans"/>
              </a:rPr>
              <a:t>$1B valuation¹</a:t>
            </a:r>
          </a:p>
        </p:txBody>
      </p:sp>
      <p:sp>
        <p:nvSpPr>
          <p:cNvPr id="11" name="">
            <a:extLst xmlns:a="http://schemas.openxmlformats.org/drawingml/2006/main">
              <a:ext uri="{FF2B5EF4-FFF2-40B4-BE49-F238E27FC236}">
                <a16:creationId xmlns:a16="http://schemas.microsoft.com/office/drawing/2014/main" id="{4392FDD6-711D-47CA-8050-DD9E7C92EC80}"/>
              </a:ext>
            </a:extLst>
          </p:cNvPr>
          <p:cNvSpPr>
            <a:spLocks xmlns:a="http://schemas.openxmlformats.org/drawingml/2006/main" noGrp="1"/>
          </p:cNvSpPr>
          <p:nvPr/>
        </p:nvSpPr>
        <p:spPr>
          <a:xfrm xmlns:a="http://schemas.openxmlformats.org/drawingml/2006/main">
            <a:off x="5524500" y="2400300"/>
            <a:ext cx="4191000" cy="19050"/>
          </a:xfrm>
          <a:prstGeom xmlns:a="http://schemas.openxmlformats.org/drawingml/2006/main" prst="rect">
            <a:avLst/>
          </a:prstGeom>
          <a:solidFill xmlns:a="http://schemas.openxmlformats.org/drawingml/2006/main">
            <a:srgbClr val="343B34"/>
          </a:solidFill>
          <a:ln xmlns:a="http://schemas.openxmlformats.org/drawingml/2006/main" w="0">
            <a:noFill/>
          </a:ln>
        </p:spPr>
      </p:sp>
      <p:sp>
        <p:nvSpPr>
          <p:cNvPr id="12" name="company">
            <a:extLst xmlns:a="http://schemas.openxmlformats.org/drawingml/2006/main">
              <a:ext uri="{FF2B5EF4-FFF2-40B4-BE49-F238E27FC236}">
                <a16:creationId xmlns:a16="http://schemas.microsoft.com/office/drawing/2014/main" id="{74E5EA2B-F9D0-44A8-812F-1C1867D456E0}"/>
              </a:ext>
            </a:extLst>
          </p:cNvPr>
          <p:cNvSpPr>
            <a:spLocks xmlns:a="http://schemas.openxmlformats.org/drawingml/2006/main" noGrp="1"/>
          </p:cNvSpPr>
          <p:nvPr/>
        </p:nvSpPr>
        <p:spPr>
          <a:xfrm xmlns:a="http://schemas.openxmlformats.org/drawingml/2006/main">
            <a:off x="5524500" y="2505075"/>
            <a:ext cx="4191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1">
                <a:solidFill>
                  <a:srgbClr val="EFEEE9"/>
                </a:solidFill>
                <a:latin typeface="Nimbus Sans"/>
                <a:ea typeface="Nimbus Sans"/>
                <a:cs typeface="Nimbus Sans"/>
              </a:defRPr>
            </a:defPPr>
            <a:lvl1pPr>
              <a:defRPr sz="2100" b="1">
                <a:solidFill>
                  <a:srgbClr val="EFEEE9"/>
                </a:solidFill>
                <a:latin typeface="Nimbus Sans"/>
                <a:ea typeface="Nimbus Sans"/>
                <a:cs typeface="Nimbus Sans"/>
              </a:defRPr>
            </a:lvl1pPr>
            <a:lvl2pPr>
              <a:defRPr sz="2100" b="1">
                <a:solidFill>
                  <a:srgbClr val="EFEEE9"/>
                </a:solidFill>
                <a:latin typeface="Nimbus Sans"/>
                <a:ea typeface="Nimbus Sans"/>
                <a:cs typeface="Nimbus Sans"/>
              </a:defRPr>
            </a:lvl2pPr>
            <a:lvl3pPr>
              <a:defRPr sz="2100" b="1">
                <a:solidFill>
                  <a:srgbClr val="EFEEE9"/>
                </a:solidFill>
                <a:latin typeface="Nimbus Sans"/>
                <a:ea typeface="Nimbus Sans"/>
                <a:cs typeface="Nimbus Sans"/>
              </a:defRPr>
            </a:lvl3pPr>
            <a:lvl4pPr>
              <a:defRPr sz="2100" b="1">
                <a:solidFill>
                  <a:srgbClr val="EFEEE9"/>
                </a:solidFill>
                <a:latin typeface="Nimbus Sans"/>
                <a:ea typeface="Nimbus Sans"/>
                <a:cs typeface="Nimbus Sans"/>
              </a:defRPr>
            </a:lvl4pPr>
            <a:lvl5pPr>
              <a:defRPr sz="2100" b="1">
                <a:solidFill>
                  <a:srgbClr val="EFEEE9"/>
                </a:solidFill>
                <a:latin typeface="Nimbus Sans"/>
                <a:ea typeface="Nimbus Sans"/>
                <a:cs typeface="Nimbus Sans"/>
              </a:defRPr>
            </a:lvl5pPr>
            <a:lvl6pPr>
              <a:defRPr sz="2100" b="1">
                <a:solidFill>
                  <a:srgbClr val="EFEEE9"/>
                </a:solidFill>
                <a:latin typeface="Nimbus Sans"/>
                <a:ea typeface="Nimbus Sans"/>
                <a:cs typeface="Nimbus Sans"/>
              </a:defRPr>
            </a:lvl6pPr>
            <a:lvl7pPr>
              <a:defRPr sz="2100" b="1">
                <a:solidFill>
                  <a:srgbClr val="EFEEE9"/>
                </a:solidFill>
                <a:latin typeface="Nimbus Sans"/>
                <a:ea typeface="Nimbus Sans"/>
                <a:cs typeface="Nimbus Sans"/>
              </a:defRPr>
            </a:lvl7pPr>
            <a:lvl8pPr>
              <a:defRPr sz="2100" b="1">
                <a:solidFill>
                  <a:srgbClr val="EFEEE9"/>
                </a:solidFill>
                <a:latin typeface="Nimbus Sans"/>
                <a:ea typeface="Nimbus Sans"/>
                <a:cs typeface="Nimbus Sans"/>
              </a:defRPr>
            </a:lvl8pPr>
            <a:lvl9pPr>
              <a:defRPr sz="2100" b="1">
                <a:solidFill>
                  <a:srgbClr val="EFEEE9"/>
                </a:solidFill>
                <a:latin typeface="Nimbus Sans"/>
                <a:ea typeface="Nimbus Sans"/>
                <a:cs typeface="Nimbus Sans"/>
              </a:defRPr>
            </a:lvl9pPr>
          </a:lstStyle>
          <a:p xmlns:a="http://schemas.openxmlformats.org/drawingml/2006/main">
            <a:pPr>
              <a:defRPr sz="2100" b="1">
                <a:solidFill>
                  <a:srgbClr val="EFEEE9"/>
                </a:solidFill>
                <a:latin typeface="Nimbus Sans"/>
                <a:ea typeface="Nimbus Sans"/>
                <a:cs typeface="Nimbus Sans"/>
              </a:defRPr>
            </a:pPr>
            <a:r>
              <a:rPr sz="2100" b="1">
                <a:solidFill>
                  <a:srgbClr val="EFEEE9"/>
                </a:solidFill>
                <a:latin typeface="Nimbus Sans"/>
                <a:ea typeface="Nimbus Sans"/>
                <a:cs typeface="Nimbus Sans"/>
              </a:rPr>
              <a:t>TAR</a:t>
            </a:r>
          </a:p>
        </p:txBody>
      </p:sp>
      <p:sp>
        <p:nvSpPr>
          <p:cNvPr id="13" name="highlight">
            <a:extLst xmlns:a="http://schemas.openxmlformats.org/drawingml/2006/main">
              <a:ext uri="{FF2B5EF4-FFF2-40B4-BE49-F238E27FC236}">
                <a16:creationId xmlns:a16="http://schemas.microsoft.com/office/drawing/2014/main" id="{8D2A29CB-476B-4341-994A-3A7E8223F2BC}"/>
              </a:ext>
            </a:extLst>
          </p:cNvPr>
          <p:cNvSpPr>
            <a:spLocks xmlns:a="http://schemas.openxmlformats.org/drawingml/2006/main" noGrp="1"/>
          </p:cNvSpPr>
          <p:nvPr/>
        </p:nvSpPr>
        <p:spPr>
          <a:xfrm xmlns:a="http://schemas.openxmlformats.org/drawingml/2006/main">
            <a:off x="5524500" y="2914650"/>
            <a:ext cx="4191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6300" b="1">
                <a:solidFill>
                  <a:srgbClr val="DFA54B"/>
                </a:solidFill>
                <a:latin typeface="Nimbus Sans"/>
                <a:ea typeface="Nimbus Sans"/>
                <a:cs typeface="Nimbus Sans"/>
              </a:defRPr>
            </a:defPPr>
            <a:lvl1pPr>
              <a:defRPr sz="6300" b="1">
                <a:solidFill>
                  <a:srgbClr val="DFA54B"/>
                </a:solidFill>
                <a:latin typeface="Nimbus Sans"/>
                <a:ea typeface="Nimbus Sans"/>
                <a:cs typeface="Nimbus Sans"/>
              </a:defRPr>
            </a:lvl1pPr>
            <a:lvl2pPr>
              <a:defRPr sz="6300" b="1">
                <a:solidFill>
                  <a:srgbClr val="DFA54B"/>
                </a:solidFill>
                <a:latin typeface="Nimbus Sans"/>
                <a:ea typeface="Nimbus Sans"/>
                <a:cs typeface="Nimbus Sans"/>
              </a:defRPr>
            </a:lvl2pPr>
            <a:lvl3pPr>
              <a:defRPr sz="6300" b="1">
                <a:solidFill>
                  <a:srgbClr val="DFA54B"/>
                </a:solidFill>
                <a:latin typeface="Nimbus Sans"/>
                <a:ea typeface="Nimbus Sans"/>
                <a:cs typeface="Nimbus Sans"/>
              </a:defRPr>
            </a:lvl3pPr>
            <a:lvl4pPr>
              <a:defRPr sz="6300" b="1">
                <a:solidFill>
                  <a:srgbClr val="DFA54B"/>
                </a:solidFill>
                <a:latin typeface="Nimbus Sans"/>
                <a:ea typeface="Nimbus Sans"/>
                <a:cs typeface="Nimbus Sans"/>
              </a:defRPr>
            </a:lvl4pPr>
            <a:lvl5pPr>
              <a:defRPr sz="6300" b="1">
                <a:solidFill>
                  <a:srgbClr val="DFA54B"/>
                </a:solidFill>
                <a:latin typeface="Nimbus Sans"/>
                <a:ea typeface="Nimbus Sans"/>
                <a:cs typeface="Nimbus Sans"/>
              </a:defRPr>
            </a:lvl5pPr>
            <a:lvl6pPr>
              <a:defRPr sz="6300" b="1">
                <a:solidFill>
                  <a:srgbClr val="DFA54B"/>
                </a:solidFill>
                <a:latin typeface="Nimbus Sans"/>
                <a:ea typeface="Nimbus Sans"/>
                <a:cs typeface="Nimbus Sans"/>
              </a:defRPr>
            </a:lvl6pPr>
            <a:lvl7pPr>
              <a:defRPr sz="6300" b="1">
                <a:solidFill>
                  <a:srgbClr val="DFA54B"/>
                </a:solidFill>
                <a:latin typeface="Nimbus Sans"/>
                <a:ea typeface="Nimbus Sans"/>
                <a:cs typeface="Nimbus Sans"/>
              </a:defRPr>
            </a:lvl7pPr>
            <a:lvl8pPr>
              <a:defRPr sz="6300" b="1">
                <a:solidFill>
                  <a:srgbClr val="DFA54B"/>
                </a:solidFill>
                <a:latin typeface="Nimbus Sans"/>
                <a:ea typeface="Nimbus Sans"/>
                <a:cs typeface="Nimbus Sans"/>
              </a:defRPr>
            </a:lvl8pPr>
            <a:lvl9pPr>
              <a:defRPr sz="6300" b="1">
                <a:solidFill>
                  <a:srgbClr val="DFA54B"/>
                </a:solidFill>
                <a:latin typeface="Nimbus Sans"/>
                <a:ea typeface="Nimbus Sans"/>
                <a:cs typeface="Nimbus Sans"/>
              </a:defRPr>
            </a:lvl9pPr>
          </a:lstStyle>
          <a:p xmlns:a="http://schemas.openxmlformats.org/drawingml/2006/main">
            <a:pPr>
              <a:defRPr sz="6300" b="1">
                <a:solidFill>
                  <a:srgbClr val="DFA54B"/>
                </a:solidFill>
                <a:latin typeface="Nimbus Sans"/>
                <a:ea typeface="Nimbus Sans"/>
                <a:cs typeface="Nimbus Sans"/>
              </a:defRPr>
            </a:pPr>
            <a:r>
              <a:rPr sz="6300" b="1">
                <a:solidFill>
                  <a:srgbClr val="DFA54B"/>
                </a:solidFill>
                <a:latin typeface="Nimbus Sans"/>
                <a:ea typeface="Nimbus Sans"/>
                <a:cs typeface="Nimbus Sans"/>
              </a:rPr>
              <a:t>$120M</a:t>
            </a:r>
          </a:p>
        </p:txBody>
      </p:sp>
      <p:sp>
        <p:nvSpPr>
          <p:cNvPr id="14" name="transaction">
            <a:extLst xmlns:a="http://schemas.openxmlformats.org/drawingml/2006/main">
              <a:ext uri="{FF2B5EF4-FFF2-40B4-BE49-F238E27FC236}">
                <a16:creationId xmlns:a16="http://schemas.microsoft.com/office/drawing/2014/main" id="{FF9EDA98-83F9-45F9-8055-8CE0EFE4511D}"/>
              </a:ext>
            </a:extLst>
          </p:cNvPr>
          <p:cNvSpPr>
            <a:spLocks xmlns:a="http://schemas.openxmlformats.org/drawingml/2006/main" noGrp="1"/>
          </p:cNvSpPr>
          <p:nvPr/>
        </p:nvSpPr>
        <p:spPr>
          <a:xfrm xmlns:a="http://schemas.openxmlformats.org/drawingml/2006/main">
            <a:off x="5524500" y="3848100"/>
            <a:ext cx="4191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EFEEE9"/>
                </a:solidFill>
                <a:latin typeface="Nimbus Sans"/>
                <a:ea typeface="Nimbus Sans"/>
                <a:cs typeface="Nimbus Sans"/>
              </a:defRPr>
            </a:defPPr>
            <a:lvl1pPr>
              <a:defRPr sz="2025" b="0">
                <a:solidFill>
                  <a:srgbClr val="EFEEE9"/>
                </a:solidFill>
                <a:latin typeface="Nimbus Sans"/>
                <a:ea typeface="Nimbus Sans"/>
                <a:cs typeface="Nimbus Sans"/>
              </a:defRPr>
            </a:lvl1pPr>
            <a:lvl2pPr>
              <a:defRPr sz="2025" b="0">
                <a:solidFill>
                  <a:srgbClr val="EFEEE9"/>
                </a:solidFill>
                <a:latin typeface="Nimbus Sans"/>
                <a:ea typeface="Nimbus Sans"/>
                <a:cs typeface="Nimbus Sans"/>
              </a:defRPr>
            </a:lvl2pPr>
            <a:lvl3pPr>
              <a:defRPr sz="2025" b="0">
                <a:solidFill>
                  <a:srgbClr val="EFEEE9"/>
                </a:solidFill>
                <a:latin typeface="Nimbus Sans"/>
                <a:ea typeface="Nimbus Sans"/>
                <a:cs typeface="Nimbus Sans"/>
              </a:defRPr>
            </a:lvl3pPr>
            <a:lvl4pPr>
              <a:defRPr sz="2025" b="0">
                <a:solidFill>
                  <a:srgbClr val="EFEEE9"/>
                </a:solidFill>
                <a:latin typeface="Nimbus Sans"/>
                <a:ea typeface="Nimbus Sans"/>
                <a:cs typeface="Nimbus Sans"/>
              </a:defRPr>
            </a:lvl4pPr>
            <a:lvl5pPr>
              <a:defRPr sz="2025" b="0">
                <a:solidFill>
                  <a:srgbClr val="EFEEE9"/>
                </a:solidFill>
                <a:latin typeface="Nimbus Sans"/>
                <a:ea typeface="Nimbus Sans"/>
                <a:cs typeface="Nimbus Sans"/>
              </a:defRPr>
            </a:lvl5pPr>
            <a:lvl6pPr>
              <a:defRPr sz="2025" b="0">
                <a:solidFill>
                  <a:srgbClr val="EFEEE9"/>
                </a:solidFill>
                <a:latin typeface="Nimbus Sans"/>
                <a:ea typeface="Nimbus Sans"/>
                <a:cs typeface="Nimbus Sans"/>
              </a:defRPr>
            </a:lvl6pPr>
            <a:lvl7pPr>
              <a:defRPr sz="2025" b="0">
                <a:solidFill>
                  <a:srgbClr val="EFEEE9"/>
                </a:solidFill>
                <a:latin typeface="Nimbus Sans"/>
                <a:ea typeface="Nimbus Sans"/>
                <a:cs typeface="Nimbus Sans"/>
              </a:defRPr>
            </a:lvl7pPr>
            <a:lvl8pPr>
              <a:defRPr sz="2025" b="0">
                <a:solidFill>
                  <a:srgbClr val="EFEEE9"/>
                </a:solidFill>
                <a:latin typeface="Nimbus Sans"/>
                <a:ea typeface="Nimbus Sans"/>
                <a:cs typeface="Nimbus Sans"/>
              </a:defRPr>
            </a:lvl8pPr>
            <a:lvl9pPr>
              <a:defRPr sz="2025" b="0">
                <a:solidFill>
                  <a:srgbClr val="EFEEE9"/>
                </a:solidFill>
                <a:latin typeface="Nimbus Sans"/>
                <a:ea typeface="Nimbus Sans"/>
                <a:cs typeface="Nimbus Sans"/>
              </a:defRPr>
            </a:lvl9pPr>
          </a:lstStyle>
          <a:p xmlns:a="http://schemas.openxmlformats.org/drawingml/2006/main">
            <a:pPr>
              <a:defRPr sz="2025" b="0">
                <a:solidFill>
                  <a:srgbClr val="EFEEE9"/>
                </a:solidFill>
                <a:latin typeface="Nimbus Sans"/>
                <a:ea typeface="Nimbus Sans"/>
                <a:cs typeface="Nimbus Sans"/>
              </a:defRPr>
            </a:pPr>
            <a:r>
              <a:rPr sz="2025" b="0">
                <a:solidFill>
                  <a:srgbClr val="EFEEE9"/>
                </a:solidFill>
                <a:latin typeface="Nimbus Sans"/>
                <a:ea typeface="Nimbus Sans"/>
                <a:cs typeface="Nimbus Sans"/>
              </a:rPr>
              <a:t>Series A led by Spark Capital</a:t>
            </a:r>
          </a:p>
        </p:txBody>
      </p:sp>
      <p:sp>
        <p:nvSpPr>
          <p:cNvPr id="15" name="context">
            <a:extLst xmlns:a="http://schemas.openxmlformats.org/drawingml/2006/main">
              <a:ext uri="{FF2B5EF4-FFF2-40B4-BE49-F238E27FC236}">
                <a16:creationId xmlns:a16="http://schemas.microsoft.com/office/drawing/2014/main" id="{7F68F3EA-7421-4050-8D4D-FC737C2F6DEC}"/>
              </a:ext>
            </a:extLst>
          </p:cNvPr>
          <p:cNvSpPr>
            <a:spLocks xmlns:a="http://schemas.openxmlformats.org/drawingml/2006/main" noGrp="1"/>
          </p:cNvSpPr>
          <p:nvPr/>
        </p:nvSpPr>
        <p:spPr>
          <a:xfrm xmlns:a="http://schemas.openxmlformats.org/drawingml/2006/main">
            <a:off x="5524500" y="4210050"/>
            <a:ext cx="419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B9BEB7"/>
                </a:solidFill>
                <a:latin typeface="Nimbus Sans"/>
                <a:ea typeface="Nimbus Sans"/>
                <a:cs typeface="Nimbus Sans"/>
              </a:defRPr>
            </a:defPPr>
            <a:lvl1pPr>
              <a:defRPr sz="1725" b="0">
                <a:solidFill>
                  <a:srgbClr val="B9BEB7"/>
                </a:solidFill>
                <a:latin typeface="Nimbus Sans"/>
                <a:ea typeface="Nimbus Sans"/>
                <a:cs typeface="Nimbus Sans"/>
              </a:defRPr>
            </a:lvl1pPr>
            <a:lvl2pPr>
              <a:defRPr sz="1725" b="0">
                <a:solidFill>
                  <a:srgbClr val="B9BEB7"/>
                </a:solidFill>
                <a:latin typeface="Nimbus Sans"/>
                <a:ea typeface="Nimbus Sans"/>
                <a:cs typeface="Nimbus Sans"/>
              </a:defRPr>
            </a:lvl2pPr>
            <a:lvl3pPr>
              <a:defRPr sz="1725" b="0">
                <a:solidFill>
                  <a:srgbClr val="B9BEB7"/>
                </a:solidFill>
                <a:latin typeface="Nimbus Sans"/>
                <a:ea typeface="Nimbus Sans"/>
                <a:cs typeface="Nimbus Sans"/>
              </a:defRPr>
            </a:lvl3pPr>
            <a:lvl4pPr>
              <a:defRPr sz="1725" b="0">
                <a:solidFill>
                  <a:srgbClr val="B9BEB7"/>
                </a:solidFill>
                <a:latin typeface="Nimbus Sans"/>
                <a:ea typeface="Nimbus Sans"/>
                <a:cs typeface="Nimbus Sans"/>
              </a:defRPr>
            </a:lvl4pPr>
            <a:lvl5pPr>
              <a:defRPr sz="1725" b="0">
                <a:solidFill>
                  <a:srgbClr val="B9BEB7"/>
                </a:solidFill>
                <a:latin typeface="Nimbus Sans"/>
                <a:ea typeface="Nimbus Sans"/>
                <a:cs typeface="Nimbus Sans"/>
              </a:defRPr>
            </a:lvl5pPr>
            <a:lvl6pPr>
              <a:defRPr sz="1725" b="0">
                <a:solidFill>
                  <a:srgbClr val="B9BEB7"/>
                </a:solidFill>
                <a:latin typeface="Nimbus Sans"/>
                <a:ea typeface="Nimbus Sans"/>
                <a:cs typeface="Nimbus Sans"/>
              </a:defRPr>
            </a:lvl6pPr>
            <a:lvl7pPr>
              <a:defRPr sz="1725" b="0">
                <a:solidFill>
                  <a:srgbClr val="B9BEB7"/>
                </a:solidFill>
                <a:latin typeface="Nimbus Sans"/>
                <a:ea typeface="Nimbus Sans"/>
                <a:cs typeface="Nimbus Sans"/>
              </a:defRPr>
            </a:lvl7pPr>
            <a:lvl8pPr>
              <a:defRPr sz="1725" b="0">
                <a:solidFill>
                  <a:srgbClr val="B9BEB7"/>
                </a:solidFill>
                <a:latin typeface="Nimbus Sans"/>
                <a:ea typeface="Nimbus Sans"/>
                <a:cs typeface="Nimbus Sans"/>
              </a:defRPr>
            </a:lvl8pPr>
            <a:lvl9pPr>
              <a:defRPr sz="1725" b="0">
                <a:solidFill>
                  <a:srgbClr val="B9BEB7"/>
                </a:solidFill>
                <a:latin typeface="Nimbus Sans"/>
                <a:ea typeface="Nimbus Sans"/>
                <a:cs typeface="Nimbus Sans"/>
              </a:defRPr>
            </a:lvl9pPr>
          </a:lstStyle>
          <a:p xmlns:a="http://schemas.openxmlformats.org/drawingml/2006/main">
            <a:pPr>
              <a:defRPr sz="1725" b="0">
                <a:solidFill>
                  <a:srgbClr val="B9BEB7"/>
                </a:solidFill>
                <a:latin typeface="Nimbus Sans"/>
                <a:ea typeface="Nimbus Sans"/>
                <a:cs typeface="Nimbus Sans"/>
              </a:defRPr>
            </a:pPr>
            <a:r>
              <a:rPr sz="1725" b="0">
                <a:solidFill>
                  <a:srgbClr val="B9BEB7"/>
                </a:solidFill>
                <a:latin typeface="Nimbus Sans"/>
                <a:ea typeface="Nimbus Sans"/>
                <a:cs typeface="Nimbus Sans"/>
              </a:rPr>
              <a:t>Off-grid power for AI data centres</a:t>
            </a:r>
          </a:p>
        </p:txBody>
      </p:sp>
      <p:sp>
        <p:nvSpPr>
          <p:cNvPr id="16" name="">
            <a:extLst xmlns:a="http://schemas.openxmlformats.org/drawingml/2006/main">
              <a:ext uri="{FF2B5EF4-FFF2-40B4-BE49-F238E27FC236}">
                <a16:creationId xmlns:a16="http://schemas.microsoft.com/office/drawing/2014/main" id="{104E71DA-069A-44AE-9F64-05852C02E204}"/>
              </a:ext>
            </a:extLst>
          </p:cNvPr>
          <p:cNvSpPr>
            <a:spLocks xmlns:a="http://schemas.openxmlformats.org/drawingml/2006/main" noGrp="1"/>
          </p:cNvSpPr>
          <p:nvPr/>
        </p:nvSpPr>
        <p:spPr>
          <a:xfrm xmlns:a="http://schemas.openxmlformats.org/drawingml/2006/main">
            <a:off x="10382250" y="2400300"/>
            <a:ext cx="4191000" cy="19050"/>
          </a:xfrm>
          <a:prstGeom xmlns:a="http://schemas.openxmlformats.org/drawingml/2006/main" prst="rect">
            <a:avLst/>
          </a:prstGeom>
          <a:solidFill xmlns:a="http://schemas.openxmlformats.org/drawingml/2006/main">
            <a:srgbClr val="343B34"/>
          </a:solidFill>
          <a:ln xmlns:a="http://schemas.openxmlformats.org/drawingml/2006/main" w="0">
            <a:noFill/>
          </a:ln>
        </p:spPr>
      </p:sp>
      <p:sp>
        <p:nvSpPr>
          <p:cNvPr id="17" name="company">
            <a:extLst xmlns:a="http://schemas.openxmlformats.org/drawingml/2006/main">
              <a:ext uri="{FF2B5EF4-FFF2-40B4-BE49-F238E27FC236}">
                <a16:creationId xmlns:a16="http://schemas.microsoft.com/office/drawing/2014/main" id="{6BD80B38-FD4E-4F9A-9ACC-4321EDC19E8C}"/>
              </a:ext>
            </a:extLst>
          </p:cNvPr>
          <p:cNvSpPr>
            <a:spLocks xmlns:a="http://schemas.openxmlformats.org/drawingml/2006/main" noGrp="1"/>
          </p:cNvSpPr>
          <p:nvPr/>
        </p:nvSpPr>
        <p:spPr>
          <a:xfrm xmlns:a="http://schemas.openxmlformats.org/drawingml/2006/main">
            <a:off x="10382250" y="2505075"/>
            <a:ext cx="4191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1">
                <a:solidFill>
                  <a:srgbClr val="EFEEE9"/>
                </a:solidFill>
                <a:latin typeface="Nimbus Sans"/>
                <a:ea typeface="Nimbus Sans"/>
                <a:cs typeface="Nimbus Sans"/>
              </a:defRPr>
            </a:defPPr>
            <a:lvl1pPr>
              <a:defRPr sz="2100" b="1">
                <a:solidFill>
                  <a:srgbClr val="EFEEE9"/>
                </a:solidFill>
                <a:latin typeface="Nimbus Sans"/>
                <a:ea typeface="Nimbus Sans"/>
                <a:cs typeface="Nimbus Sans"/>
              </a:defRPr>
            </a:lvl1pPr>
            <a:lvl2pPr>
              <a:defRPr sz="2100" b="1">
                <a:solidFill>
                  <a:srgbClr val="EFEEE9"/>
                </a:solidFill>
                <a:latin typeface="Nimbus Sans"/>
                <a:ea typeface="Nimbus Sans"/>
                <a:cs typeface="Nimbus Sans"/>
              </a:defRPr>
            </a:lvl2pPr>
            <a:lvl3pPr>
              <a:defRPr sz="2100" b="1">
                <a:solidFill>
                  <a:srgbClr val="EFEEE9"/>
                </a:solidFill>
                <a:latin typeface="Nimbus Sans"/>
                <a:ea typeface="Nimbus Sans"/>
                <a:cs typeface="Nimbus Sans"/>
              </a:defRPr>
            </a:lvl3pPr>
            <a:lvl4pPr>
              <a:defRPr sz="2100" b="1">
                <a:solidFill>
                  <a:srgbClr val="EFEEE9"/>
                </a:solidFill>
                <a:latin typeface="Nimbus Sans"/>
                <a:ea typeface="Nimbus Sans"/>
                <a:cs typeface="Nimbus Sans"/>
              </a:defRPr>
            </a:lvl4pPr>
            <a:lvl5pPr>
              <a:defRPr sz="2100" b="1">
                <a:solidFill>
                  <a:srgbClr val="EFEEE9"/>
                </a:solidFill>
                <a:latin typeface="Nimbus Sans"/>
                <a:ea typeface="Nimbus Sans"/>
                <a:cs typeface="Nimbus Sans"/>
              </a:defRPr>
            </a:lvl5pPr>
            <a:lvl6pPr>
              <a:defRPr sz="2100" b="1">
                <a:solidFill>
                  <a:srgbClr val="EFEEE9"/>
                </a:solidFill>
                <a:latin typeface="Nimbus Sans"/>
                <a:ea typeface="Nimbus Sans"/>
                <a:cs typeface="Nimbus Sans"/>
              </a:defRPr>
            </a:lvl6pPr>
            <a:lvl7pPr>
              <a:defRPr sz="2100" b="1">
                <a:solidFill>
                  <a:srgbClr val="EFEEE9"/>
                </a:solidFill>
                <a:latin typeface="Nimbus Sans"/>
                <a:ea typeface="Nimbus Sans"/>
                <a:cs typeface="Nimbus Sans"/>
              </a:defRPr>
            </a:lvl7pPr>
            <a:lvl8pPr>
              <a:defRPr sz="2100" b="1">
                <a:solidFill>
                  <a:srgbClr val="EFEEE9"/>
                </a:solidFill>
                <a:latin typeface="Nimbus Sans"/>
                <a:ea typeface="Nimbus Sans"/>
                <a:cs typeface="Nimbus Sans"/>
              </a:defRPr>
            </a:lvl8pPr>
            <a:lvl9pPr>
              <a:defRPr sz="2100" b="1">
                <a:solidFill>
                  <a:srgbClr val="EFEEE9"/>
                </a:solidFill>
                <a:latin typeface="Nimbus Sans"/>
                <a:ea typeface="Nimbus Sans"/>
                <a:cs typeface="Nimbus Sans"/>
              </a:defRPr>
            </a:lvl9pPr>
          </a:lstStyle>
          <a:p xmlns:a="http://schemas.openxmlformats.org/drawingml/2006/main">
            <a:pPr>
              <a:defRPr sz="2100" b="1">
                <a:solidFill>
                  <a:srgbClr val="EFEEE9"/>
                </a:solidFill>
                <a:latin typeface="Nimbus Sans"/>
                <a:ea typeface="Nimbus Sans"/>
                <a:cs typeface="Nimbus Sans"/>
              </a:defRPr>
            </a:pPr>
            <a:r>
              <a:rPr sz="2100" b="1">
                <a:solidFill>
                  <a:srgbClr val="EFEEE9"/>
                </a:solidFill>
                <a:latin typeface="Nimbus Sans"/>
                <a:ea typeface="Nimbus Sans"/>
                <a:cs typeface="Nimbus Sans"/>
              </a:rPr>
              <a:t>RIVR Robotics</a:t>
            </a:r>
          </a:p>
        </p:txBody>
      </p:sp>
      <p:sp>
        <p:nvSpPr>
          <p:cNvPr id="18" name="highlight">
            <a:extLst xmlns:a="http://schemas.openxmlformats.org/drawingml/2006/main">
              <a:ext uri="{FF2B5EF4-FFF2-40B4-BE49-F238E27FC236}">
                <a16:creationId xmlns:a16="http://schemas.microsoft.com/office/drawing/2014/main" id="{6A585D40-A07D-4F35-8FF3-67C0B1B229DB}"/>
              </a:ext>
            </a:extLst>
          </p:cNvPr>
          <p:cNvSpPr>
            <a:spLocks xmlns:a="http://schemas.openxmlformats.org/drawingml/2006/main" noGrp="1"/>
          </p:cNvSpPr>
          <p:nvPr/>
        </p:nvSpPr>
        <p:spPr>
          <a:xfrm xmlns:a="http://schemas.openxmlformats.org/drawingml/2006/main">
            <a:off x="10382250" y="2914650"/>
            <a:ext cx="4191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5850" b="1">
                <a:solidFill>
                  <a:srgbClr val="DFA54B"/>
                </a:solidFill>
                <a:latin typeface="Nimbus Sans"/>
                <a:ea typeface="Nimbus Sans"/>
                <a:cs typeface="Nimbus Sans"/>
              </a:defRPr>
            </a:defPPr>
            <a:lvl1pPr>
              <a:defRPr sz="5850" b="1">
                <a:solidFill>
                  <a:srgbClr val="DFA54B"/>
                </a:solidFill>
                <a:latin typeface="Nimbus Sans"/>
                <a:ea typeface="Nimbus Sans"/>
                <a:cs typeface="Nimbus Sans"/>
              </a:defRPr>
            </a:lvl1pPr>
            <a:lvl2pPr>
              <a:defRPr sz="5850" b="1">
                <a:solidFill>
                  <a:srgbClr val="DFA54B"/>
                </a:solidFill>
                <a:latin typeface="Nimbus Sans"/>
                <a:ea typeface="Nimbus Sans"/>
                <a:cs typeface="Nimbus Sans"/>
              </a:defRPr>
            </a:lvl2pPr>
            <a:lvl3pPr>
              <a:defRPr sz="5850" b="1">
                <a:solidFill>
                  <a:srgbClr val="DFA54B"/>
                </a:solidFill>
                <a:latin typeface="Nimbus Sans"/>
                <a:ea typeface="Nimbus Sans"/>
                <a:cs typeface="Nimbus Sans"/>
              </a:defRPr>
            </a:lvl3pPr>
            <a:lvl4pPr>
              <a:defRPr sz="5850" b="1">
                <a:solidFill>
                  <a:srgbClr val="DFA54B"/>
                </a:solidFill>
                <a:latin typeface="Nimbus Sans"/>
                <a:ea typeface="Nimbus Sans"/>
                <a:cs typeface="Nimbus Sans"/>
              </a:defRPr>
            </a:lvl4pPr>
            <a:lvl5pPr>
              <a:defRPr sz="5850" b="1">
                <a:solidFill>
                  <a:srgbClr val="DFA54B"/>
                </a:solidFill>
                <a:latin typeface="Nimbus Sans"/>
                <a:ea typeface="Nimbus Sans"/>
                <a:cs typeface="Nimbus Sans"/>
              </a:defRPr>
            </a:lvl5pPr>
            <a:lvl6pPr>
              <a:defRPr sz="5850" b="1">
                <a:solidFill>
                  <a:srgbClr val="DFA54B"/>
                </a:solidFill>
                <a:latin typeface="Nimbus Sans"/>
                <a:ea typeface="Nimbus Sans"/>
                <a:cs typeface="Nimbus Sans"/>
              </a:defRPr>
            </a:lvl6pPr>
            <a:lvl7pPr>
              <a:defRPr sz="5850" b="1">
                <a:solidFill>
                  <a:srgbClr val="DFA54B"/>
                </a:solidFill>
                <a:latin typeface="Nimbus Sans"/>
                <a:ea typeface="Nimbus Sans"/>
                <a:cs typeface="Nimbus Sans"/>
              </a:defRPr>
            </a:lvl7pPr>
            <a:lvl8pPr>
              <a:defRPr sz="5850" b="1">
                <a:solidFill>
                  <a:srgbClr val="DFA54B"/>
                </a:solidFill>
                <a:latin typeface="Nimbus Sans"/>
                <a:ea typeface="Nimbus Sans"/>
                <a:cs typeface="Nimbus Sans"/>
              </a:defRPr>
            </a:lvl8pPr>
            <a:lvl9pPr>
              <a:defRPr sz="5850" b="1">
                <a:solidFill>
                  <a:srgbClr val="DFA54B"/>
                </a:solidFill>
                <a:latin typeface="Nimbus Sans"/>
                <a:ea typeface="Nimbus Sans"/>
                <a:cs typeface="Nimbus Sans"/>
              </a:defRPr>
            </a:lvl9pPr>
          </a:lstStyle>
          <a:p xmlns:a="http://schemas.openxmlformats.org/drawingml/2006/main">
            <a:pPr>
              <a:defRPr sz="5850" b="1">
                <a:solidFill>
                  <a:srgbClr val="DFA54B"/>
                </a:solidFill>
                <a:latin typeface="Nimbus Sans"/>
                <a:ea typeface="Nimbus Sans"/>
                <a:cs typeface="Nimbus Sans"/>
              </a:defRPr>
            </a:pPr>
            <a:r>
              <a:rPr sz="5850" b="1">
                <a:solidFill>
                  <a:srgbClr val="DFA54B"/>
                </a:solidFill>
                <a:latin typeface="Nimbus Sans"/>
                <a:ea typeface="Nimbus Sans"/>
                <a:cs typeface="Nimbus Sans"/>
              </a:rPr>
              <a:t>Amazon</a:t>
            </a:r>
          </a:p>
        </p:txBody>
      </p:sp>
      <p:sp>
        <p:nvSpPr>
          <p:cNvPr id="19" name="transaction">
            <a:extLst xmlns:a="http://schemas.openxmlformats.org/drawingml/2006/main">
              <a:ext uri="{FF2B5EF4-FFF2-40B4-BE49-F238E27FC236}">
                <a16:creationId xmlns:a16="http://schemas.microsoft.com/office/drawing/2014/main" id="{E1B7E564-A1F7-4B94-A1A9-F4C517D3EC33}"/>
              </a:ext>
            </a:extLst>
          </p:cNvPr>
          <p:cNvSpPr>
            <a:spLocks xmlns:a="http://schemas.openxmlformats.org/drawingml/2006/main" noGrp="1"/>
          </p:cNvSpPr>
          <p:nvPr/>
        </p:nvSpPr>
        <p:spPr>
          <a:xfrm xmlns:a="http://schemas.openxmlformats.org/drawingml/2006/main">
            <a:off x="10382250" y="3848100"/>
            <a:ext cx="4191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EFEEE9"/>
                </a:solidFill>
                <a:latin typeface="Nimbus Sans"/>
                <a:ea typeface="Nimbus Sans"/>
                <a:cs typeface="Nimbus Sans"/>
              </a:defRPr>
            </a:defPPr>
            <a:lvl1pPr>
              <a:defRPr sz="2025" b="0">
                <a:solidFill>
                  <a:srgbClr val="EFEEE9"/>
                </a:solidFill>
                <a:latin typeface="Nimbus Sans"/>
                <a:ea typeface="Nimbus Sans"/>
                <a:cs typeface="Nimbus Sans"/>
              </a:defRPr>
            </a:lvl1pPr>
            <a:lvl2pPr>
              <a:defRPr sz="2025" b="0">
                <a:solidFill>
                  <a:srgbClr val="EFEEE9"/>
                </a:solidFill>
                <a:latin typeface="Nimbus Sans"/>
                <a:ea typeface="Nimbus Sans"/>
                <a:cs typeface="Nimbus Sans"/>
              </a:defRPr>
            </a:lvl2pPr>
            <a:lvl3pPr>
              <a:defRPr sz="2025" b="0">
                <a:solidFill>
                  <a:srgbClr val="EFEEE9"/>
                </a:solidFill>
                <a:latin typeface="Nimbus Sans"/>
                <a:ea typeface="Nimbus Sans"/>
                <a:cs typeface="Nimbus Sans"/>
              </a:defRPr>
            </a:lvl3pPr>
            <a:lvl4pPr>
              <a:defRPr sz="2025" b="0">
                <a:solidFill>
                  <a:srgbClr val="EFEEE9"/>
                </a:solidFill>
                <a:latin typeface="Nimbus Sans"/>
                <a:ea typeface="Nimbus Sans"/>
                <a:cs typeface="Nimbus Sans"/>
              </a:defRPr>
            </a:lvl4pPr>
            <a:lvl5pPr>
              <a:defRPr sz="2025" b="0">
                <a:solidFill>
                  <a:srgbClr val="EFEEE9"/>
                </a:solidFill>
                <a:latin typeface="Nimbus Sans"/>
                <a:ea typeface="Nimbus Sans"/>
                <a:cs typeface="Nimbus Sans"/>
              </a:defRPr>
            </a:lvl5pPr>
            <a:lvl6pPr>
              <a:defRPr sz="2025" b="0">
                <a:solidFill>
                  <a:srgbClr val="EFEEE9"/>
                </a:solidFill>
                <a:latin typeface="Nimbus Sans"/>
                <a:ea typeface="Nimbus Sans"/>
                <a:cs typeface="Nimbus Sans"/>
              </a:defRPr>
            </a:lvl6pPr>
            <a:lvl7pPr>
              <a:defRPr sz="2025" b="0">
                <a:solidFill>
                  <a:srgbClr val="EFEEE9"/>
                </a:solidFill>
                <a:latin typeface="Nimbus Sans"/>
                <a:ea typeface="Nimbus Sans"/>
                <a:cs typeface="Nimbus Sans"/>
              </a:defRPr>
            </a:lvl7pPr>
            <a:lvl8pPr>
              <a:defRPr sz="2025" b="0">
                <a:solidFill>
                  <a:srgbClr val="EFEEE9"/>
                </a:solidFill>
                <a:latin typeface="Nimbus Sans"/>
                <a:ea typeface="Nimbus Sans"/>
                <a:cs typeface="Nimbus Sans"/>
              </a:defRPr>
            </a:lvl8pPr>
            <a:lvl9pPr>
              <a:defRPr sz="2025" b="0">
                <a:solidFill>
                  <a:srgbClr val="EFEEE9"/>
                </a:solidFill>
                <a:latin typeface="Nimbus Sans"/>
                <a:ea typeface="Nimbus Sans"/>
                <a:cs typeface="Nimbus Sans"/>
              </a:defRPr>
            </a:lvl9pPr>
          </a:lstStyle>
          <a:p xmlns:a="http://schemas.openxmlformats.org/drawingml/2006/main">
            <a:pPr>
              <a:defRPr sz="2025" b="0">
                <a:solidFill>
                  <a:srgbClr val="EFEEE9"/>
                </a:solidFill>
                <a:latin typeface="Nimbus Sans"/>
                <a:ea typeface="Nimbus Sans"/>
                <a:cs typeface="Nimbus Sans"/>
              </a:defRPr>
            </a:pPr>
            <a:r>
              <a:rPr sz="2025" b="0">
                <a:solidFill>
                  <a:srgbClr val="EFEEE9"/>
                </a:solidFill>
                <a:latin typeface="Nimbus Sans"/>
                <a:ea typeface="Nimbus Sans"/>
                <a:cs typeface="Nimbus Sans"/>
              </a:rPr>
              <a:t>Acquisition</a:t>
            </a:r>
          </a:p>
        </p:txBody>
      </p:sp>
      <p:sp>
        <p:nvSpPr>
          <p:cNvPr id="20" name="context">
            <a:extLst xmlns:a="http://schemas.openxmlformats.org/drawingml/2006/main">
              <a:ext uri="{FF2B5EF4-FFF2-40B4-BE49-F238E27FC236}">
                <a16:creationId xmlns:a16="http://schemas.microsoft.com/office/drawing/2014/main" id="{C90EECFE-AD87-46D8-ABCC-C363768CFB92}"/>
              </a:ext>
            </a:extLst>
          </p:cNvPr>
          <p:cNvSpPr>
            <a:spLocks xmlns:a="http://schemas.openxmlformats.org/drawingml/2006/main" noGrp="1"/>
          </p:cNvSpPr>
          <p:nvPr/>
        </p:nvSpPr>
        <p:spPr>
          <a:xfrm xmlns:a="http://schemas.openxmlformats.org/drawingml/2006/main">
            <a:off x="10382250" y="4210050"/>
            <a:ext cx="419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B9BEB7"/>
                </a:solidFill>
                <a:latin typeface="Nimbus Sans"/>
                <a:ea typeface="Nimbus Sans"/>
                <a:cs typeface="Nimbus Sans"/>
              </a:defRPr>
            </a:defPPr>
            <a:lvl1pPr>
              <a:defRPr sz="1725" b="0">
                <a:solidFill>
                  <a:srgbClr val="B9BEB7"/>
                </a:solidFill>
                <a:latin typeface="Nimbus Sans"/>
                <a:ea typeface="Nimbus Sans"/>
                <a:cs typeface="Nimbus Sans"/>
              </a:defRPr>
            </a:lvl1pPr>
            <a:lvl2pPr>
              <a:defRPr sz="1725" b="0">
                <a:solidFill>
                  <a:srgbClr val="B9BEB7"/>
                </a:solidFill>
                <a:latin typeface="Nimbus Sans"/>
                <a:ea typeface="Nimbus Sans"/>
                <a:cs typeface="Nimbus Sans"/>
              </a:defRPr>
            </a:lvl2pPr>
            <a:lvl3pPr>
              <a:defRPr sz="1725" b="0">
                <a:solidFill>
                  <a:srgbClr val="B9BEB7"/>
                </a:solidFill>
                <a:latin typeface="Nimbus Sans"/>
                <a:ea typeface="Nimbus Sans"/>
                <a:cs typeface="Nimbus Sans"/>
              </a:defRPr>
            </a:lvl3pPr>
            <a:lvl4pPr>
              <a:defRPr sz="1725" b="0">
                <a:solidFill>
                  <a:srgbClr val="B9BEB7"/>
                </a:solidFill>
                <a:latin typeface="Nimbus Sans"/>
                <a:ea typeface="Nimbus Sans"/>
                <a:cs typeface="Nimbus Sans"/>
              </a:defRPr>
            </a:lvl4pPr>
            <a:lvl5pPr>
              <a:defRPr sz="1725" b="0">
                <a:solidFill>
                  <a:srgbClr val="B9BEB7"/>
                </a:solidFill>
                <a:latin typeface="Nimbus Sans"/>
                <a:ea typeface="Nimbus Sans"/>
                <a:cs typeface="Nimbus Sans"/>
              </a:defRPr>
            </a:lvl5pPr>
            <a:lvl6pPr>
              <a:defRPr sz="1725" b="0">
                <a:solidFill>
                  <a:srgbClr val="B9BEB7"/>
                </a:solidFill>
                <a:latin typeface="Nimbus Sans"/>
                <a:ea typeface="Nimbus Sans"/>
                <a:cs typeface="Nimbus Sans"/>
              </a:defRPr>
            </a:lvl6pPr>
            <a:lvl7pPr>
              <a:defRPr sz="1725" b="0">
                <a:solidFill>
                  <a:srgbClr val="B9BEB7"/>
                </a:solidFill>
                <a:latin typeface="Nimbus Sans"/>
                <a:ea typeface="Nimbus Sans"/>
                <a:cs typeface="Nimbus Sans"/>
              </a:defRPr>
            </a:lvl7pPr>
            <a:lvl8pPr>
              <a:defRPr sz="1725" b="0">
                <a:solidFill>
                  <a:srgbClr val="B9BEB7"/>
                </a:solidFill>
                <a:latin typeface="Nimbus Sans"/>
                <a:ea typeface="Nimbus Sans"/>
                <a:cs typeface="Nimbus Sans"/>
              </a:defRPr>
            </a:lvl8pPr>
            <a:lvl9pPr>
              <a:defRPr sz="1725" b="0">
                <a:solidFill>
                  <a:srgbClr val="B9BEB7"/>
                </a:solidFill>
                <a:latin typeface="Nimbus Sans"/>
                <a:ea typeface="Nimbus Sans"/>
                <a:cs typeface="Nimbus Sans"/>
              </a:defRPr>
            </a:lvl9pPr>
          </a:lstStyle>
          <a:p xmlns:a="http://schemas.openxmlformats.org/drawingml/2006/main">
            <a:pPr>
              <a:defRPr sz="1725" b="0">
                <a:solidFill>
                  <a:srgbClr val="B9BEB7"/>
                </a:solidFill>
                <a:latin typeface="Nimbus Sans"/>
                <a:ea typeface="Nimbus Sans"/>
                <a:cs typeface="Nimbus Sans"/>
              </a:defRPr>
            </a:pPr>
            <a:r>
              <a:rPr sz="1725" b="0">
                <a:solidFill>
                  <a:srgbClr val="B9BEB7"/>
                </a:solidFill>
                <a:latin typeface="Nimbus Sans"/>
                <a:ea typeface="Nimbus Sans"/>
                <a:cs typeface="Nimbus Sans"/>
              </a:rPr>
              <a:t>Autonomous doorstep delivery</a:t>
            </a:r>
          </a:p>
        </p:txBody>
      </p:sp>
      <p:sp>
        <p:nvSpPr>
          <p:cNvPr id="21" name="acquisition-label">
            <a:extLst xmlns:a="http://schemas.openxmlformats.org/drawingml/2006/main">
              <a:ext uri="{FF2B5EF4-FFF2-40B4-BE49-F238E27FC236}">
                <a16:creationId xmlns:a16="http://schemas.microsoft.com/office/drawing/2014/main" id="{3CE87BAF-A364-434E-B1D3-2B1903FBF975}"/>
              </a:ext>
            </a:extLst>
          </p:cNvPr>
          <p:cNvSpPr>
            <a:spLocks xmlns:a="http://schemas.openxmlformats.org/drawingml/2006/main" noGrp="1"/>
          </p:cNvSpPr>
          <p:nvPr/>
        </p:nvSpPr>
        <p:spPr>
          <a:xfrm xmlns:a="http://schemas.openxmlformats.org/drawingml/2006/main">
            <a:off x="666750" y="4800600"/>
            <a:ext cx="13906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0">
                <a:solidFill>
                  <a:srgbClr val="DFA54B"/>
                </a:solidFill>
                <a:latin typeface="Nimbus Mono PS"/>
                <a:ea typeface="Nimbus Mono PS"/>
                <a:cs typeface="Nimbus Mono PS"/>
              </a:defRPr>
            </a:defPPr>
            <a:lvl1pPr>
              <a:defRPr sz="1350" b="0">
                <a:solidFill>
                  <a:srgbClr val="DFA54B"/>
                </a:solidFill>
                <a:latin typeface="Nimbus Mono PS"/>
                <a:ea typeface="Nimbus Mono PS"/>
                <a:cs typeface="Nimbus Mono PS"/>
              </a:defRPr>
            </a:lvl1pPr>
            <a:lvl2pPr>
              <a:defRPr sz="1350" b="0">
                <a:solidFill>
                  <a:srgbClr val="DFA54B"/>
                </a:solidFill>
                <a:latin typeface="Nimbus Mono PS"/>
                <a:ea typeface="Nimbus Mono PS"/>
                <a:cs typeface="Nimbus Mono PS"/>
              </a:defRPr>
            </a:lvl2pPr>
            <a:lvl3pPr>
              <a:defRPr sz="1350" b="0">
                <a:solidFill>
                  <a:srgbClr val="DFA54B"/>
                </a:solidFill>
                <a:latin typeface="Nimbus Mono PS"/>
                <a:ea typeface="Nimbus Mono PS"/>
                <a:cs typeface="Nimbus Mono PS"/>
              </a:defRPr>
            </a:lvl3pPr>
            <a:lvl4pPr>
              <a:defRPr sz="1350" b="0">
                <a:solidFill>
                  <a:srgbClr val="DFA54B"/>
                </a:solidFill>
                <a:latin typeface="Nimbus Mono PS"/>
                <a:ea typeface="Nimbus Mono PS"/>
                <a:cs typeface="Nimbus Mono PS"/>
              </a:defRPr>
            </a:lvl4pPr>
            <a:lvl5pPr>
              <a:defRPr sz="1350" b="0">
                <a:solidFill>
                  <a:srgbClr val="DFA54B"/>
                </a:solidFill>
                <a:latin typeface="Nimbus Mono PS"/>
                <a:ea typeface="Nimbus Mono PS"/>
                <a:cs typeface="Nimbus Mono PS"/>
              </a:defRPr>
            </a:lvl5pPr>
            <a:lvl6pPr>
              <a:defRPr sz="1350" b="0">
                <a:solidFill>
                  <a:srgbClr val="DFA54B"/>
                </a:solidFill>
                <a:latin typeface="Nimbus Mono PS"/>
                <a:ea typeface="Nimbus Mono PS"/>
                <a:cs typeface="Nimbus Mono PS"/>
              </a:defRPr>
            </a:lvl6pPr>
            <a:lvl7pPr>
              <a:defRPr sz="1350" b="0">
                <a:solidFill>
                  <a:srgbClr val="DFA54B"/>
                </a:solidFill>
                <a:latin typeface="Nimbus Mono PS"/>
                <a:ea typeface="Nimbus Mono PS"/>
                <a:cs typeface="Nimbus Mono PS"/>
              </a:defRPr>
            </a:lvl7pPr>
            <a:lvl8pPr>
              <a:defRPr sz="1350" b="0">
                <a:solidFill>
                  <a:srgbClr val="DFA54B"/>
                </a:solidFill>
                <a:latin typeface="Nimbus Mono PS"/>
                <a:ea typeface="Nimbus Mono PS"/>
                <a:cs typeface="Nimbus Mono PS"/>
              </a:defRPr>
            </a:lvl8pPr>
            <a:lvl9pPr>
              <a:defRPr sz="1350" b="0">
                <a:solidFill>
                  <a:srgbClr val="DFA54B"/>
                </a:solidFill>
                <a:latin typeface="Nimbus Mono PS"/>
                <a:ea typeface="Nimbus Mono PS"/>
                <a:cs typeface="Nimbus Mono PS"/>
              </a:defRPr>
            </a:lvl9pPr>
          </a:lstStyle>
          <a:p xmlns:a="http://schemas.openxmlformats.org/drawingml/2006/main">
            <a:pPr>
              <a:defRPr sz="1350" b="0">
                <a:solidFill>
                  <a:srgbClr val="DFA54B"/>
                </a:solidFill>
                <a:latin typeface="Nimbus Mono PS"/>
                <a:ea typeface="Nimbus Mono PS"/>
                <a:cs typeface="Nimbus Mono PS"/>
              </a:defRPr>
            </a:pPr>
            <a:r>
              <a:rPr sz="1350" b="0">
                <a:solidFill>
                  <a:srgbClr val="DFA54B"/>
                </a:solidFill>
                <a:latin typeface="Nimbus Mono PS"/>
                <a:ea typeface="Nimbus Mono PS"/>
                <a:cs typeface="Nimbus Mono PS"/>
              </a:rPr>
              <a:t>SELECTED ETH ACQUISITIONS</a:t>
            </a:r>
          </a:p>
        </p:txBody>
      </p:sp>
      <p:graphicFrame>
        <p:nvGraphicFramePr>
          <p:cNvPr id="22" name="">
            <a:extLst xmlns:a="http://schemas.openxmlformats.org/drawingml/2006/main">
              <a:ext uri="{FF2B5EF4-FFF2-40B4-BE49-F238E27FC236}">
                <a16:creationId xmlns:a16="http://schemas.microsoft.com/office/drawing/2014/main" id="{80B4A250-96E3-48D7-BC87-4762A73FE031}"/>
              </a:ext>
            </a:extLst>
          </p:cNvPr>
          <p:cNvGraphicFramePr/>
          <p:nvPr/>
        </p:nvGraphicFramePr>
        <p:xfrm>
          <a:off xmlns:a="http://schemas.openxmlformats.org/drawingml/2006/main" x="666750" y="5095875"/>
          <a:ext xmlns:a="http://schemas.openxmlformats.org/drawingml/2006/main" cx="6619875" cy="2743200"/>
        </p:xfrm>
        <a:graphic xmlns:a="http://schemas.openxmlformats.org/drawingml/2006/main">
          <a:graphicData uri="http://schemas.openxmlformats.org/drawingml/2006/table">
            <a:tbl>
              <a:tblPr/>
              <a:tblGrid>
                <a:gridCol w="3952875"/>
                <a:gridCol w="2667000"/>
              </a:tblGrid>
              <a:tr h="304800">
                <a:tc>
                  <a:txBody>
                    <a:bodyPr/>
                    <a:lstStyle/>
                    <a:p>
                      <a:r>
                        <a:rPr sz="1200" b="0">
                          <a:solidFill>
                            <a:srgbClr val="B9BEB7"/>
                          </a:solidFill>
                          <a:latin typeface="Nimbus Mono PS"/>
                          <a:ea typeface="Nimbus Mono PS"/>
                          <a:cs typeface="Nimbus Mono PS"/>
                        </a:rPr>
                        <a:t>COMPANY / TECHNOLOGY</a:t>
                      </a:r>
                    </a:p>
                  </a:txBody>
                  <a:tcPr marL="133350" marR="114300" marT="47625" marB="47625">
                    <a:lnL w="0">
                      <a:noFill/>
                    </a:lnL>
                    <a:lnR w="0">
                      <a:noFill/>
                    </a:lnR>
                    <a:lnT w="0">
                      <a:noFill/>
                    </a:lnT>
                    <a:lnB w="0">
                      <a:noFill/>
                    </a:lnB>
                    <a:solidFill>
                      <a:srgbClr val="0B0E0D"/>
                    </a:solidFill>
                  </a:tcPr>
                </a:tc>
                <a:tc>
                  <a:txBody>
                    <a:bodyPr/>
                    <a:lstStyle/>
                    <a:p>
                      <a:r>
                        <a:rPr sz="1200" b="0">
                          <a:solidFill>
                            <a:srgbClr val="B9BEB7"/>
                          </a:solidFill>
                          <a:latin typeface="Nimbus Mono PS"/>
                          <a:ea typeface="Nimbus Mono PS"/>
                          <a:cs typeface="Nimbus Mono PS"/>
                        </a:rPr>
                        <a:t>ACQUIRER</a:t>
                      </a:r>
                    </a:p>
                  </a:txBody>
                  <a:tcPr marL="133350" marR="114300" marT="47625" marB="47625">
                    <a:lnR w="0">
                      <a:noFill/>
                    </a:lnR>
                    <a:lnT w="0">
                      <a:noFill/>
                    </a:lnT>
                    <a:lnB w="0">
                      <a:noFill/>
                    </a:lnB>
                    <a:solidFill>
                      <a:srgbClr val="0B0E0D"/>
                    </a:solidFill>
                  </a:tcPr>
                </a:tc>
              </a:tr>
              <a:tr h="609600">
                <a:tc>
                  <a:txBody>
                    <a:bodyPr/>
                    <a:lstStyle/>
                    <a:p>
                      <a:r>
                        <a:rPr sz="1875" b="1">
                          <a:solidFill>
                            <a:srgbClr val="EFEEE9"/>
                          </a:solidFill>
                          <a:latin typeface="Nimbus Sans"/>
                          <a:ea typeface="Nimbus Sans"/>
                          <a:cs typeface="Nimbus Sans"/>
                        </a:rPr>
                        <a:t>Sevensense</a:t>
                      </a:r>
                    </a:p>
                    <a:p>
                      <a:r>
                        <a:rPr sz="1350" b="0">
                          <a:solidFill>
                            <a:srgbClr val="B9BEB7"/>
                          </a:solidFill>
                          <a:latin typeface="Nimbus Sans"/>
                          <a:ea typeface="Nimbus Sans"/>
                          <a:cs typeface="Nimbus Sans"/>
                        </a:rPr>
                        <a:t>Navigation for mobile robots</a:t>
                      </a:r>
                    </a:p>
                  </a:txBody>
                  <a:tcPr marL="133350" marR="114300" marT="47625" marB="47625">
                    <a:lnL w="0">
                      <a:noFill/>
                    </a:lnL>
                    <a:lnR w="0">
                      <a:noFill/>
                    </a:lnR>
                    <a:lnB w="0">
                      <a:noFill/>
                    </a:lnB>
                    <a:solidFill>
                      <a:srgbClr val="111612"/>
                    </a:solidFill>
                  </a:tcPr>
                </a:tc>
                <a:tc>
                  <a:txBody>
                    <a:bodyPr/>
                    <a:lstStyle/>
                    <a:p>
                      <a:r>
                        <a:rPr sz="1875" b="1">
                          <a:solidFill>
                            <a:srgbClr val="DFA54B"/>
                          </a:solidFill>
                          <a:latin typeface="Nimbus Sans"/>
                          <a:ea typeface="Nimbus Sans"/>
                          <a:cs typeface="Nimbus Sans"/>
                        </a:rPr>
                        <a:t>ABB</a:t>
                      </a:r>
                    </a:p>
                  </a:txBody>
                  <a:tcPr marL="133350" marR="114300" marT="47625" marB="47625">
                    <a:lnR w="0">
                      <a:noFill/>
                    </a:lnR>
                    <a:lnB w="0">
                      <a:noFill/>
                    </a:lnB>
                    <a:solidFill>
                      <a:srgbClr val="111612"/>
                    </a:solidFill>
                  </a:tcPr>
                </a:tc>
              </a:tr>
              <a:tr h="609600">
                <a:tc>
                  <a:txBody>
                    <a:bodyPr/>
                    <a:lstStyle/>
                    <a:p>
                      <a:r>
                        <a:rPr sz="1875" b="1">
                          <a:solidFill>
                            <a:srgbClr val="EFEEE9"/>
                          </a:solidFill>
                          <a:latin typeface="Nimbus Sans"/>
                          <a:ea typeface="Nimbus Sans"/>
                          <a:cs typeface="Nimbus Sans"/>
                        </a:rPr>
                        <a:t>FemtoTools</a:t>
                      </a:r>
                    </a:p>
                    <a:p>
                      <a:r>
                        <a:rPr sz="1350" b="0">
                          <a:solidFill>
                            <a:srgbClr val="B9BEB7"/>
                          </a:solidFill>
                          <a:latin typeface="Nimbus Sans"/>
                          <a:ea typeface="Nimbus Sans"/>
                          <a:cs typeface="Nimbus Sans"/>
                        </a:rPr>
                        <a:t>Precision micro- and nano-instruments</a:t>
                      </a:r>
                    </a:p>
                  </a:txBody>
                  <a:tcPr marL="133350" marR="114300" marT="47625" marB="47625">
                    <a:lnL w="0">
                      <a:noFill/>
                    </a:lnL>
                    <a:lnR w="0">
                      <a:noFill/>
                    </a:lnR>
                    <a:lnB w="0">
                      <a:noFill/>
                    </a:lnB>
                    <a:solidFill>
                      <a:srgbClr val="0B0E0D"/>
                    </a:solidFill>
                  </a:tcPr>
                </a:tc>
                <a:tc>
                  <a:txBody>
                    <a:bodyPr/>
                    <a:lstStyle/>
                    <a:p>
                      <a:r>
                        <a:rPr sz="1875" b="1">
                          <a:solidFill>
                            <a:srgbClr val="DFA54B"/>
                          </a:solidFill>
                          <a:latin typeface="Nimbus Sans"/>
                          <a:ea typeface="Nimbus Sans"/>
                          <a:cs typeface="Nimbus Sans"/>
                        </a:rPr>
                        <a:t>Oxford Instruments</a:t>
                      </a:r>
                    </a:p>
                  </a:txBody>
                  <a:tcPr marL="133350" marR="114300" marT="47625" marB="47625">
                    <a:lnR w="0">
                      <a:noFill/>
                    </a:lnR>
                    <a:lnB w="0">
                      <a:noFill/>
                    </a:lnB>
                    <a:solidFill>
                      <a:srgbClr val="0B0E0D"/>
                    </a:solidFill>
                  </a:tcPr>
                </a:tc>
              </a:tr>
              <a:tr h="609600">
                <a:tc>
                  <a:txBody>
                    <a:bodyPr/>
                    <a:lstStyle/>
                    <a:p>
                      <a:r>
                        <a:rPr sz="1875" b="1">
                          <a:solidFill>
                            <a:srgbClr val="EFEEE9"/>
                          </a:solidFill>
                          <a:latin typeface="Nimbus Sans"/>
                          <a:ea typeface="Nimbus Sans"/>
                          <a:cs typeface="Nimbus Sans"/>
                        </a:rPr>
                        <a:t>Seervision</a:t>
                      </a:r>
                    </a:p>
                    <a:p>
                      <a:r>
                        <a:rPr sz="1350" b="0">
                          <a:solidFill>
                            <a:srgbClr val="B9BEB7"/>
                          </a:solidFill>
                          <a:latin typeface="Nimbus Sans"/>
                          <a:ea typeface="Nimbus Sans"/>
                          <a:cs typeface="Nimbus Sans"/>
                        </a:rPr>
                        <a:t>AI camera automation</a:t>
                      </a:r>
                    </a:p>
                  </a:txBody>
                  <a:tcPr marL="133350" marR="114300" marT="47625" marB="47625">
                    <a:lnL w="0">
                      <a:noFill/>
                    </a:lnL>
                    <a:lnR w="0">
                      <a:noFill/>
                    </a:lnR>
                    <a:lnB w="0">
                      <a:noFill/>
                    </a:lnB>
                    <a:solidFill>
                      <a:srgbClr val="111612"/>
                    </a:solidFill>
                  </a:tcPr>
                </a:tc>
                <a:tc>
                  <a:txBody>
                    <a:bodyPr/>
                    <a:lstStyle/>
                    <a:p>
                      <a:r>
                        <a:rPr sz="1875" b="1">
                          <a:solidFill>
                            <a:srgbClr val="DFA54B"/>
                          </a:solidFill>
                          <a:latin typeface="Nimbus Sans"/>
                          <a:ea typeface="Nimbus Sans"/>
                          <a:cs typeface="Nimbus Sans"/>
                        </a:rPr>
                        <a:t>Q-SYS / QSC</a:t>
                      </a:r>
                    </a:p>
                  </a:txBody>
                  <a:tcPr marL="133350" marR="114300" marT="47625" marB="47625">
                    <a:lnR w="0">
                      <a:noFill/>
                    </a:lnR>
                    <a:lnB w="0">
                      <a:noFill/>
                    </a:lnB>
                    <a:solidFill>
                      <a:srgbClr val="111612"/>
                    </a:solidFill>
                  </a:tcPr>
                </a:tc>
              </a:tr>
              <a:tr h="609600">
                <a:tc>
                  <a:txBody>
                    <a:bodyPr/>
                    <a:lstStyle/>
                    <a:p>
                      <a:r>
                        <a:rPr sz="1875" b="1">
                          <a:solidFill>
                            <a:srgbClr val="EFEEE9"/>
                          </a:solidFill>
                          <a:latin typeface="Nimbus Sans"/>
                          <a:ea typeface="Nimbus Sans"/>
                          <a:cs typeface="Nimbus Sans"/>
                        </a:rPr>
                        <a:t>Animatico</a:t>
                      </a:r>
                    </a:p>
                    <a:p>
                      <a:r>
                        <a:rPr sz="1350" b="0">
                          <a:solidFill>
                            <a:srgbClr val="B9BEB7"/>
                          </a:solidFill>
                          <a:latin typeface="Nimbus Sans"/>
                          <a:ea typeface="Nimbus Sans"/>
                          <a:cs typeface="Nimbus Sans"/>
                        </a:rPr>
                        <a:t>Interactive AI avatars</a:t>
                      </a:r>
                    </a:p>
                  </a:txBody>
                  <a:tcPr marL="133350" marR="114300" marT="47625" marB="47625">
                    <a:lnL w="0">
                      <a:noFill/>
                    </a:lnL>
                    <a:lnR w="0">
                      <a:noFill/>
                    </a:lnR>
                    <a:lnB w="0">
                      <a:noFill/>
                    </a:lnB>
                    <a:solidFill>
                      <a:srgbClr val="0B0E0D"/>
                    </a:solidFill>
                  </a:tcPr>
                </a:tc>
                <a:tc>
                  <a:txBody>
                    <a:bodyPr/>
                    <a:lstStyle/>
                    <a:p>
                      <a:r>
                        <a:rPr sz="1875" b="1">
                          <a:solidFill>
                            <a:srgbClr val="DFA54B"/>
                          </a:solidFill>
                          <a:latin typeface="Nimbus Sans"/>
                          <a:ea typeface="Nimbus Sans"/>
                          <a:cs typeface="Nimbus Sans"/>
                        </a:rPr>
                        <a:t>NVIDIA</a:t>
                      </a:r>
                    </a:p>
                  </a:txBody>
                  <a:tcPr marL="133350" marR="114300" marT="47625" marB="47625">
                    <a:lnR w="0">
                      <a:noFill/>
                    </a:lnR>
                    <a:lnB w="0">
                      <a:noFill/>
                    </a:lnB>
                    <a:solidFill>
                      <a:srgbClr val="0B0E0D"/>
                    </a:solidFill>
                  </a:tcPr>
                </a:tc>
              </a:tr>
            </a:tbl>
          </a:graphicData>
        </a:graphic>
      </p:graphicFrame>
      <p:graphicFrame>
        <p:nvGraphicFramePr>
          <p:cNvPr id="23" name="">
            <a:extLst xmlns:a="http://schemas.openxmlformats.org/drawingml/2006/main">
              <a:ext uri="{FF2B5EF4-FFF2-40B4-BE49-F238E27FC236}">
                <a16:creationId xmlns:a16="http://schemas.microsoft.com/office/drawing/2014/main" id="{E3E4B422-AFAF-4BF2-80C0-8156EE028E67}"/>
              </a:ext>
            </a:extLst>
          </p:cNvPr>
          <p:cNvGraphicFramePr/>
          <p:nvPr/>
        </p:nvGraphicFramePr>
        <p:xfrm>
          <a:off xmlns:a="http://schemas.openxmlformats.org/drawingml/2006/main" x="7953375" y="5095875"/>
          <a:ext xmlns:a="http://schemas.openxmlformats.org/drawingml/2006/main" cx="6619875" cy="2743200"/>
        </p:xfrm>
        <a:graphic xmlns:a="http://schemas.openxmlformats.org/drawingml/2006/main">
          <a:graphicData uri="http://schemas.openxmlformats.org/drawingml/2006/table">
            <a:tbl>
              <a:tblPr/>
              <a:tblGrid>
                <a:gridCol w="3952875"/>
                <a:gridCol w="2667000"/>
              </a:tblGrid>
              <a:tr h="304800">
                <a:tc>
                  <a:txBody>
                    <a:bodyPr/>
                    <a:lstStyle/>
                    <a:p>
                      <a:r>
                        <a:rPr sz="1200" b="0">
                          <a:solidFill>
                            <a:srgbClr val="B9BEB7"/>
                          </a:solidFill>
                          <a:latin typeface="Nimbus Mono PS"/>
                          <a:ea typeface="Nimbus Mono PS"/>
                          <a:cs typeface="Nimbus Mono PS"/>
                        </a:rPr>
                        <a:t>COMPANY / TECHNOLOGY</a:t>
                      </a:r>
                    </a:p>
                  </a:txBody>
                  <a:tcPr marL="133350" marR="114300" marT="47625" marB="47625">
                    <a:lnL w="0">
                      <a:noFill/>
                    </a:lnL>
                    <a:lnR w="0">
                      <a:noFill/>
                    </a:lnR>
                    <a:lnT w="0">
                      <a:noFill/>
                    </a:lnT>
                    <a:lnB w="0">
                      <a:noFill/>
                    </a:lnB>
                    <a:solidFill>
                      <a:srgbClr val="0B0E0D"/>
                    </a:solidFill>
                  </a:tcPr>
                </a:tc>
                <a:tc>
                  <a:txBody>
                    <a:bodyPr/>
                    <a:lstStyle/>
                    <a:p>
                      <a:r>
                        <a:rPr sz="1200" b="0">
                          <a:solidFill>
                            <a:srgbClr val="B9BEB7"/>
                          </a:solidFill>
                          <a:latin typeface="Nimbus Mono PS"/>
                          <a:ea typeface="Nimbus Mono PS"/>
                          <a:cs typeface="Nimbus Mono PS"/>
                        </a:rPr>
                        <a:t>ACQUIRER</a:t>
                      </a:r>
                    </a:p>
                  </a:txBody>
                  <a:tcPr marL="133350" marR="114300" marT="47625" marB="47625">
                    <a:lnR w="0">
                      <a:noFill/>
                    </a:lnR>
                    <a:lnT w="0">
                      <a:noFill/>
                    </a:lnT>
                    <a:lnB w="0">
                      <a:noFill/>
                    </a:lnB>
                    <a:solidFill>
                      <a:srgbClr val="0B0E0D"/>
                    </a:solidFill>
                  </a:tcPr>
                </a:tc>
              </a:tr>
              <a:tr h="609600">
                <a:tc>
                  <a:txBody>
                    <a:bodyPr/>
                    <a:lstStyle/>
                    <a:p>
                      <a:r>
                        <a:rPr sz="1875" b="1">
                          <a:solidFill>
                            <a:srgbClr val="EFEEE9"/>
                          </a:solidFill>
                          <a:latin typeface="Nimbus Sans"/>
                          <a:ea typeface="Nimbus Sans"/>
                          <a:cs typeface="Nimbus Sans"/>
                        </a:rPr>
                        <a:t>Dacuda 3D division</a:t>
                      </a:r>
                    </a:p>
                    <a:p>
                      <a:r>
                        <a:rPr sz="1350" b="0">
                          <a:solidFill>
                            <a:srgbClr val="B9BEB7"/>
                          </a:solidFill>
                          <a:latin typeface="Nimbus Sans"/>
                          <a:ea typeface="Nimbus Sans"/>
                          <a:cs typeface="Nimbus Sans"/>
                        </a:rPr>
                        <a:t>Computer vision and 3D scanning</a:t>
                      </a:r>
                    </a:p>
                  </a:txBody>
                  <a:tcPr marL="133350" marR="114300" marT="47625" marB="47625">
                    <a:lnL w="0">
                      <a:noFill/>
                    </a:lnL>
                    <a:lnR w="0">
                      <a:noFill/>
                    </a:lnR>
                    <a:lnB w="0">
                      <a:noFill/>
                    </a:lnB>
                    <a:solidFill>
                      <a:srgbClr val="111612"/>
                    </a:solidFill>
                  </a:tcPr>
                </a:tc>
                <a:tc>
                  <a:txBody>
                    <a:bodyPr/>
                    <a:lstStyle/>
                    <a:p>
                      <a:r>
                        <a:rPr sz="1875" b="1">
                          <a:solidFill>
                            <a:srgbClr val="DFA54B"/>
                          </a:solidFill>
                          <a:latin typeface="Nimbus Sans"/>
                          <a:ea typeface="Nimbus Sans"/>
                          <a:cs typeface="Nimbus Sans"/>
                        </a:rPr>
                        <a:t>Magic Leap</a:t>
                      </a:r>
                    </a:p>
                  </a:txBody>
                  <a:tcPr marL="133350" marR="114300" marT="47625" marB="47625">
                    <a:lnR w="0">
                      <a:noFill/>
                    </a:lnR>
                    <a:lnB w="0">
                      <a:noFill/>
                    </a:lnB>
                    <a:solidFill>
                      <a:srgbClr val="111612"/>
                    </a:solidFill>
                  </a:tcPr>
                </a:tc>
              </a:tr>
              <a:tr h="609600">
                <a:tc>
                  <a:txBody>
                    <a:bodyPr/>
                    <a:lstStyle/>
                    <a:p>
                      <a:r>
                        <a:rPr sz="1875" b="1">
                          <a:solidFill>
                            <a:srgbClr val="EFEEE9"/>
                          </a:solidFill>
                          <a:latin typeface="Nimbus Sans"/>
                          <a:ea typeface="Nimbus Sans"/>
                          <a:cs typeface="Nimbus Sans"/>
                        </a:rPr>
                        <a:t>Skybotix</a:t>
                      </a:r>
                    </a:p>
                    <a:p>
                      <a:r>
                        <a:rPr sz="1350" b="0">
                          <a:solidFill>
                            <a:srgbClr val="B9BEB7"/>
                          </a:solidFill>
                          <a:latin typeface="Nimbus Sans"/>
                          <a:ea typeface="Nimbus Sans"/>
                          <a:cs typeface="Nimbus Sans"/>
                        </a:rPr>
                        <a:t>Visual-inertial drone navigation</a:t>
                      </a:r>
                    </a:p>
                  </a:txBody>
                  <a:tcPr marL="133350" marR="114300" marT="47625" marB="47625">
                    <a:lnL w="0">
                      <a:noFill/>
                    </a:lnL>
                    <a:lnR w="0">
                      <a:noFill/>
                    </a:lnR>
                    <a:lnB w="0">
                      <a:noFill/>
                    </a:lnB>
                    <a:solidFill>
                      <a:srgbClr val="0B0E0D"/>
                    </a:solidFill>
                  </a:tcPr>
                </a:tc>
                <a:tc>
                  <a:txBody>
                    <a:bodyPr/>
                    <a:lstStyle/>
                    <a:p>
                      <a:r>
                        <a:rPr sz="1875" b="1">
                          <a:solidFill>
                            <a:srgbClr val="DFA54B"/>
                          </a:solidFill>
                          <a:latin typeface="Nimbus Sans"/>
                          <a:ea typeface="Nimbus Sans"/>
                          <a:cs typeface="Nimbus Sans"/>
                        </a:rPr>
                        <a:t>GoPro</a:t>
                      </a:r>
                    </a:p>
                  </a:txBody>
                  <a:tcPr marL="133350" marR="114300" marT="47625" marB="47625">
                    <a:lnR w="0">
                      <a:noFill/>
                    </a:lnR>
                    <a:lnB w="0">
                      <a:noFill/>
                    </a:lnB>
                    <a:solidFill>
                      <a:srgbClr val="0B0E0D"/>
                    </a:solidFill>
                  </a:tcPr>
                </a:tc>
              </a:tr>
              <a:tr h="609600">
                <a:tc>
                  <a:txBody>
                    <a:bodyPr/>
                    <a:lstStyle/>
                    <a:p>
                      <a:r>
                        <a:rPr sz="1875" b="1">
                          <a:solidFill>
                            <a:srgbClr val="EFEEE9"/>
                          </a:solidFill>
                          <a:latin typeface="Nimbus Sans"/>
                          <a:ea typeface="Nimbus Sans"/>
                          <a:cs typeface="Nimbus Sans"/>
                        </a:rPr>
                        <a:t>Koubachi</a:t>
                      </a:r>
                    </a:p>
                    <a:p>
                      <a:r>
                        <a:rPr sz="1350" b="0">
                          <a:solidFill>
                            <a:srgbClr val="B9BEB7"/>
                          </a:solidFill>
                          <a:latin typeface="Nimbus Sans"/>
                          <a:ea typeface="Nimbus Sans"/>
                          <a:cs typeface="Nimbus Sans"/>
                        </a:rPr>
                        <a:t>Connected plant sensors</a:t>
                      </a:r>
                    </a:p>
                  </a:txBody>
                  <a:tcPr marL="133350" marR="114300" marT="47625" marB="47625">
                    <a:lnL w="0">
                      <a:noFill/>
                    </a:lnL>
                    <a:lnR w="0">
                      <a:noFill/>
                    </a:lnR>
                    <a:lnB w="0">
                      <a:noFill/>
                    </a:lnB>
                    <a:solidFill>
                      <a:srgbClr val="111612"/>
                    </a:solidFill>
                  </a:tcPr>
                </a:tc>
                <a:tc>
                  <a:txBody>
                    <a:bodyPr/>
                    <a:lstStyle/>
                    <a:p>
                      <a:r>
                        <a:rPr sz="1875" b="1">
                          <a:solidFill>
                            <a:srgbClr val="DFA54B"/>
                          </a:solidFill>
                          <a:latin typeface="Nimbus Sans"/>
                          <a:ea typeface="Nimbus Sans"/>
                          <a:cs typeface="Nimbus Sans"/>
                        </a:rPr>
                        <a:t>Husqvarna</a:t>
                      </a:r>
                    </a:p>
                  </a:txBody>
                  <a:tcPr marL="133350" marR="114300" marT="47625" marB="47625">
                    <a:lnR w="0">
                      <a:noFill/>
                    </a:lnR>
                    <a:lnB w="0">
                      <a:noFill/>
                    </a:lnB>
                    <a:solidFill>
                      <a:srgbClr val="111612"/>
                    </a:solidFill>
                  </a:tcPr>
                </a:tc>
              </a:tr>
              <a:tr h="609600">
                <a:tc>
                  <a:txBody>
                    <a:bodyPr/>
                    <a:lstStyle/>
                    <a:p>
                      <a:r>
                        <a:rPr sz="1875" b="1">
                          <a:solidFill>
                            <a:srgbClr val="EFEEE9"/>
                          </a:solidFill>
                          <a:latin typeface="Nimbus Sans"/>
                          <a:ea typeface="Nimbus Sans"/>
                          <a:cs typeface="Nimbus Sans"/>
                        </a:rPr>
                        <a:t>Kooaba</a:t>
                      </a:r>
                    </a:p>
                    <a:p>
                      <a:r>
                        <a:rPr sz="1350" b="0">
                          <a:solidFill>
                            <a:srgbClr val="B9BEB7"/>
                          </a:solidFill>
                          <a:latin typeface="Nimbus Sans"/>
                          <a:ea typeface="Nimbus Sans"/>
                          <a:cs typeface="Nimbus Sans"/>
                        </a:rPr>
                        <a:t>Mobile image recognition</a:t>
                      </a:r>
                    </a:p>
                  </a:txBody>
                  <a:tcPr marL="133350" marR="114300" marT="47625" marB="47625">
                    <a:lnL w="0">
                      <a:noFill/>
                    </a:lnL>
                    <a:lnR w="0">
                      <a:noFill/>
                    </a:lnR>
                    <a:lnB w="0">
                      <a:noFill/>
                    </a:lnB>
                    <a:solidFill>
                      <a:srgbClr val="0B0E0D"/>
                    </a:solidFill>
                  </a:tcPr>
                </a:tc>
                <a:tc>
                  <a:txBody>
                    <a:bodyPr/>
                    <a:lstStyle/>
                    <a:p>
                      <a:r>
                        <a:rPr sz="1875" b="1">
                          <a:solidFill>
                            <a:srgbClr val="DFA54B"/>
                          </a:solidFill>
                          <a:latin typeface="Nimbus Sans"/>
                          <a:ea typeface="Nimbus Sans"/>
                          <a:cs typeface="Nimbus Sans"/>
                        </a:rPr>
                        <a:t>Qualcomm</a:t>
                      </a:r>
                    </a:p>
                  </a:txBody>
                  <a:tcPr marL="133350" marR="114300" marT="47625" marB="47625">
                    <a:lnR w="0">
                      <a:noFill/>
                    </a:lnR>
                    <a:lnB w="0">
                      <a:noFill/>
                    </a:lnB>
                    <a:solidFill>
                      <a:srgbClr val="0B0E0D"/>
                    </a:solidFill>
                  </a:tcPr>
                </a:tc>
              </a:tr>
            </a:tbl>
          </a:graphicData>
        </a:graphic>
      </p:graphicFrame>
      <p:sp>
        <p:nvSpPr>
          <p:cNvPr id="24" name="footnote">
            <a:extLst xmlns:a="http://schemas.openxmlformats.org/drawingml/2006/main">
              <a:ext uri="{FF2B5EF4-FFF2-40B4-BE49-F238E27FC236}">
                <a16:creationId xmlns:a16="http://schemas.microsoft.com/office/drawing/2014/main" id="{98DCCEE3-4DA2-4658-B81F-2A96BBE88F59}"/>
              </a:ext>
            </a:extLst>
          </p:cNvPr>
          <p:cNvSpPr>
            <a:spLocks xmlns:a="http://schemas.openxmlformats.org/drawingml/2006/main" noGrp="1"/>
          </p:cNvSpPr>
          <p:nvPr/>
        </p:nvSpPr>
        <p:spPr>
          <a:xfrm xmlns:a="http://schemas.openxmlformats.org/drawingml/2006/main">
            <a:off x="666750" y="8134350"/>
            <a:ext cx="1390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b="0">
                <a:solidFill>
                  <a:srgbClr val="B9BEB7"/>
                </a:solidFill>
                <a:latin typeface="Nimbus Sans"/>
                <a:ea typeface="Nimbus Sans"/>
                <a:cs typeface="Nimbus Sans"/>
              </a:defRPr>
            </a:defPPr>
            <a:lvl1pPr>
              <a:defRPr sz="1050" b="0">
                <a:solidFill>
                  <a:srgbClr val="B9BEB7"/>
                </a:solidFill>
                <a:latin typeface="Nimbus Sans"/>
                <a:ea typeface="Nimbus Sans"/>
                <a:cs typeface="Nimbus Sans"/>
              </a:defRPr>
            </a:lvl1pPr>
            <a:lvl2pPr>
              <a:defRPr sz="1050" b="0">
                <a:solidFill>
                  <a:srgbClr val="B9BEB7"/>
                </a:solidFill>
                <a:latin typeface="Nimbus Sans"/>
                <a:ea typeface="Nimbus Sans"/>
                <a:cs typeface="Nimbus Sans"/>
              </a:defRPr>
            </a:lvl2pPr>
            <a:lvl3pPr>
              <a:defRPr sz="1050" b="0">
                <a:solidFill>
                  <a:srgbClr val="B9BEB7"/>
                </a:solidFill>
                <a:latin typeface="Nimbus Sans"/>
                <a:ea typeface="Nimbus Sans"/>
                <a:cs typeface="Nimbus Sans"/>
              </a:defRPr>
            </a:lvl3pPr>
            <a:lvl4pPr>
              <a:defRPr sz="1050" b="0">
                <a:solidFill>
                  <a:srgbClr val="B9BEB7"/>
                </a:solidFill>
                <a:latin typeface="Nimbus Sans"/>
                <a:ea typeface="Nimbus Sans"/>
                <a:cs typeface="Nimbus Sans"/>
              </a:defRPr>
            </a:lvl4pPr>
            <a:lvl5pPr>
              <a:defRPr sz="1050" b="0">
                <a:solidFill>
                  <a:srgbClr val="B9BEB7"/>
                </a:solidFill>
                <a:latin typeface="Nimbus Sans"/>
                <a:ea typeface="Nimbus Sans"/>
                <a:cs typeface="Nimbus Sans"/>
              </a:defRPr>
            </a:lvl5pPr>
            <a:lvl6pPr>
              <a:defRPr sz="1050" b="0">
                <a:solidFill>
                  <a:srgbClr val="B9BEB7"/>
                </a:solidFill>
                <a:latin typeface="Nimbus Sans"/>
                <a:ea typeface="Nimbus Sans"/>
                <a:cs typeface="Nimbus Sans"/>
              </a:defRPr>
            </a:lvl6pPr>
            <a:lvl7pPr>
              <a:defRPr sz="1050" b="0">
                <a:solidFill>
                  <a:srgbClr val="B9BEB7"/>
                </a:solidFill>
                <a:latin typeface="Nimbus Sans"/>
                <a:ea typeface="Nimbus Sans"/>
                <a:cs typeface="Nimbus Sans"/>
              </a:defRPr>
            </a:lvl7pPr>
            <a:lvl8pPr>
              <a:defRPr sz="1050" b="0">
                <a:solidFill>
                  <a:srgbClr val="B9BEB7"/>
                </a:solidFill>
                <a:latin typeface="Nimbus Sans"/>
                <a:ea typeface="Nimbus Sans"/>
                <a:cs typeface="Nimbus Sans"/>
              </a:defRPr>
            </a:lvl8pPr>
            <a:lvl9pPr>
              <a:defRPr sz="1050" b="0">
                <a:solidFill>
                  <a:srgbClr val="B9BEB7"/>
                </a:solidFill>
                <a:latin typeface="Nimbus Sans"/>
                <a:ea typeface="Nimbus Sans"/>
                <a:cs typeface="Nimbus Sans"/>
              </a:defRPr>
            </a:lvl9pPr>
          </a:lstStyle>
          <a:p xmlns:a="http://schemas.openxmlformats.org/drawingml/2006/main">
            <a:pPr>
              <a:defRPr sz="1050" b="0">
                <a:solidFill>
                  <a:srgbClr val="B9BEB7"/>
                </a:solidFill>
                <a:latin typeface="Nimbus Sans"/>
                <a:ea typeface="Nimbus Sans"/>
                <a:cs typeface="Nimbus Sans"/>
              </a:defRPr>
            </a:pPr>
            <a:r>
              <a:rPr sz="1050" b="0">
                <a:solidFill>
                  <a:srgbClr val="B9BEB7"/>
                </a:solidFill>
                <a:latin typeface="Nimbus Sans"/>
                <a:ea typeface="Nimbus Sans"/>
                <a:cs typeface="Nimbus Sans"/>
              </a:rPr>
              <a:t>¹ Gravis valuation: ETH Zurich citing Inc. Financing and acquisition examples, not Robotics Capital portfolio results. TAR is an AI energy infrastructure company. Sources in notes.</a:t>
            </a:r>
          </a:p>
        </p:txBody>
      </p:sp>
    </p:spTree>
    <p:extLst>
      <p:ext uri="{BB962C8B-B14F-4D97-AF65-F5344CB8AC3E}">
        <p14:creationId xmlns:p14="http://schemas.microsoft.com/office/powerpoint/2010/main" val="1316425914"/>
      </p:ext>
    </p:extLst>
  </p:cSld>
</p:sld>
</file>

<file path=ppt/slides/slide6.xml><?xml version="1.0" encoding="utf-8"?>
<p:sld xmlns:p="http://schemas.openxmlformats.org/presentationml/2006/main">
  <p:cSld>
    <p:bg>
      <p:bgPr>
        <a:solidFill xmlns:a="http://schemas.openxmlformats.org/drawingml/2006/main">
          <a:srgbClr val="0B0C0B"/>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9F717583-DBC4-4A35-97BD-0C2816C41228}"/>
              </a:ext>
            </a:extLst>
          </p:cNvPr>
          <p:cNvPicPr>
            <a:picLocks xmlns:a="http://schemas.openxmlformats.org/drawingml/2006/main" noChangeAspect="1"/>
          </p:cNvPicPr>
          <p:nvPr/>
        </p:nvPicPr>
        <p:blipFill>
          <a:blip xmlns:r="http://schemas.openxmlformats.org/officeDocument/2006/relationships" xmlns:a="http://schemas.openxmlformats.org/drawingml/2006/main" r:embed="R707be748b0894ce3"/>
          <a:srcRect xmlns:a="http://schemas.openxmlformats.org/drawingml/2006/main" l="5566" t="0" r="5566" b="0"/>
          <a:stretch xmlns:a="http://schemas.openxmlformats.org/drawingml/2006/main">
            <a:fillRect l="0" t="0" r="0" b="0"/>
          </a:stretch>
        </p:blipFill>
        <p:spPr>
          <a:xfrm xmlns:a="http://schemas.openxmlformats.org/drawingml/2006/main">
            <a:off x="0" y="0"/>
            <a:ext cx="11430000"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E65010E-14ED-4CB5-91A3-386A41D00519}"/>
              </a:ext>
            </a:extLst>
          </p:cNvPr>
          <p:cNvSpPr>
            <a:spLocks xmlns:a="http://schemas.openxmlformats.org/drawingml/2006/main" noGrp="1"/>
          </p:cNvSpPr>
          <p:nvPr/>
        </p:nvSpPr>
        <p:spPr>
          <a:xfrm xmlns:a="http://schemas.openxmlformats.org/drawingml/2006/main">
            <a:off x="0" y="0"/>
            <a:ext cx="15240000" cy="8572500"/>
          </a:xfrm>
          <a:prstGeom xmlns:a="http://schemas.openxmlformats.org/drawingml/2006/main" prst="rect">
            <a:avLst/>
          </a:prstGeom>
          <a:gradFill xmlns:a="http://schemas.openxmlformats.org/drawingml/2006/main">
            <a:gsLst>
              <a:gs pos="0">
                <a:srgbClr val="0B0C0B">
                  <a:alpha val="20000"/>
                </a:srgbClr>
              </a:gs>
              <a:gs pos="35000">
                <a:srgbClr val="0B0C0B">
                  <a:alpha val="18000"/>
                </a:srgbClr>
              </a:gs>
              <a:gs pos="61000">
                <a:srgbClr val="0B0C0B">
                  <a:alpha val="98000"/>
                </a:srgbClr>
              </a:gs>
              <a:gs pos="100000">
                <a:srgbClr val="0B0C0B"/>
              </a:gs>
            </a:gsLst>
            <a:lin ang="0"/>
          </a:gra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BEACDB42-5E77-4A64-9F50-C7A355772852}"/>
              </a:ext>
            </a:extLst>
          </p:cNvPr>
          <p:cNvSpPr>
            <a:spLocks xmlns:a="http://schemas.openxmlformats.org/drawingml/2006/main" noGrp="1"/>
          </p:cNvSpPr>
          <p:nvPr/>
        </p:nvSpPr>
        <p:spPr>
          <a:xfrm xmlns:a="http://schemas.openxmlformats.org/drawingml/2006/main">
            <a:off x="666750" y="409575"/>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650" b="1">
                <a:solidFill>
                  <a:srgbClr val="EFEEE9"/>
                </a:solidFill>
                <a:latin typeface="Nimbus Sans"/>
                <a:ea typeface="Nimbus Sans"/>
                <a:cs typeface="Nimbus Sans"/>
              </a:defRPr>
            </a:pPr>
            <a:r>
              <a:rPr sz="1650" b="1">
                <a:solidFill>
                  <a:srgbClr val="EFEEE9"/>
                </a:solidFill>
                <a:latin typeface="Nimbus Sans"/>
                <a:ea typeface="Nimbus Sans"/>
                <a:cs typeface="Nimbus Sans"/>
              </a:rPr>
              <a:t>ROBOTICS CAPITAL</a:t>
            </a:r>
          </a:p>
        </p:txBody>
      </p:sp>
      <p:sp>
        <p:nvSpPr>
          <p:cNvPr id="4" name="">
            <a:extLst xmlns:a="http://schemas.openxmlformats.org/drawingml/2006/main">
              <a:ext uri="{FF2B5EF4-FFF2-40B4-BE49-F238E27FC236}">
                <a16:creationId xmlns:a16="http://schemas.microsoft.com/office/drawing/2014/main" id="{E3F2E893-393C-4458-850B-1D575AAAF137}"/>
              </a:ext>
            </a:extLst>
          </p:cNvPr>
          <p:cNvSpPr>
            <a:spLocks xmlns:a="http://schemas.openxmlformats.org/drawingml/2006/main" noGrp="1"/>
          </p:cNvSpPr>
          <p:nvPr/>
        </p:nvSpPr>
        <p:spPr>
          <a:xfrm xmlns:a="http://schemas.openxmlformats.org/drawingml/2006/main">
            <a:off x="6286500" y="4381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200" b="0">
                <a:solidFill>
                  <a:srgbClr val="A4A59C"/>
                </a:solidFill>
                <a:latin typeface="Nimbus Mono PS"/>
                <a:ea typeface="Nimbus Mono PS"/>
                <a:cs typeface="Nimbus Mono PS"/>
              </a:defRPr>
            </a:pPr>
            <a:r>
              <a:rPr sz="1200" b="0">
                <a:solidFill>
                  <a:srgbClr val="A4A59C"/>
                </a:solidFill>
                <a:latin typeface="Nimbus Mono PS"/>
                <a:ea typeface="Nimbus Mono PS"/>
                <a:cs typeface="Nimbus Mono PS"/>
              </a:rPr>
              <a:t>WHERE OUR RELATIONSHIPS BEGIN</a:t>
            </a:r>
          </a:p>
        </p:txBody>
      </p:sp>
      <p:sp>
        <p:nvSpPr>
          <p:cNvPr id="5" name="">
            <a:extLst xmlns:a="http://schemas.openxmlformats.org/drawingml/2006/main">
              <a:ext uri="{FF2B5EF4-FFF2-40B4-BE49-F238E27FC236}">
                <a16:creationId xmlns:a16="http://schemas.microsoft.com/office/drawing/2014/main" id="{ACCE5E6B-541A-4861-A9EB-4207A67CB41A}"/>
              </a:ext>
            </a:extLst>
          </p:cNvPr>
          <p:cNvSpPr>
            <a:spLocks xmlns:a="http://schemas.openxmlformats.org/drawingml/2006/main" noGrp="1"/>
          </p:cNvSpPr>
          <p:nvPr/>
        </p:nvSpPr>
        <p:spPr>
          <a:xfrm xmlns:a="http://schemas.openxmlformats.org/drawingml/2006/main">
            <a:off x="13811250" y="409575"/>
            <a:ext cx="76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06</a:t>
            </a:r>
          </a:p>
        </p:txBody>
      </p:sp>
      <p:sp>
        <p:nvSpPr>
          <p:cNvPr id="6" name="">
            <a:extLst xmlns:a="http://schemas.openxmlformats.org/drawingml/2006/main">
              <a:ext uri="{FF2B5EF4-FFF2-40B4-BE49-F238E27FC236}">
                <a16:creationId xmlns:a16="http://schemas.microsoft.com/office/drawing/2014/main" id="{2F06D1A4-6783-40CC-8DCB-41793678E7B0}"/>
              </a:ext>
            </a:extLst>
          </p:cNvPr>
          <p:cNvSpPr>
            <a:spLocks xmlns:a="http://schemas.openxmlformats.org/drawingml/2006/main" noGrp="1"/>
          </p:cNvSpPr>
          <p:nvPr/>
        </p:nvSpPr>
        <p:spPr>
          <a:xfrm xmlns:a="http://schemas.openxmlformats.org/drawingml/2006/main">
            <a:off x="8096250" y="1676400"/>
            <a:ext cx="643890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4950" b="1">
                <a:solidFill>
                  <a:srgbClr val="EFEEE9"/>
                </a:solidFill>
                <a:latin typeface="Nimbus Sans"/>
                <a:ea typeface="Nimbus Sans"/>
                <a:cs typeface="Nimbus Sans"/>
              </a:defRPr>
            </a:pPr>
            <a:r>
              <a:rPr sz="4950" b="1">
                <a:solidFill>
                  <a:srgbClr val="EFEEE9"/>
                </a:solidFill>
                <a:latin typeface="Nimbus Sans"/>
                <a:ea typeface="Nimbus Sans"/>
                <a:cs typeface="Nimbus Sans"/>
              </a:rPr>
              <a:t>Before a startup,</a:t>
            </a:r>
          </a:p>
        </p:txBody>
      </p:sp>
      <p:sp>
        <p:nvSpPr>
          <p:cNvPr id="7" name="">
            <a:extLst xmlns:a="http://schemas.openxmlformats.org/drawingml/2006/main">
              <a:ext uri="{FF2B5EF4-FFF2-40B4-BE49-F238E27FC236}">
                <a16:creationId xmlns:a16="http://schemas.microsoft.com/office/drawing/2014/main" id="{4A5686D6-405A-4F19-A71D-D93CAA6B49DE}"/>
              </a:ext>
            </a:extLst>
          </p:cNvPr>
          <p:cNvSpPr>
            <a:spLocks xmlns:a="http://schemas.openxmlformats.org/drawingml/2006/main" noGrp="1"/>
          </p:cNvSpPr>
          <p:nvPr/>
        </p:nvSpPr>
        <p:spPr>
          <a:xfrm xmlns:a="http://schemas.openxmlformats.org/drawingml/2006/main">
            <a:off x="8096250" y="2409825"/>
            <a:ext cx="643890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4950" b="1">
                <a:solidFill>
                  <a:srgbClr val="EFEEE9"/>
                </a:solidFill>
                <a:latin typeface="Nimbus Sans"/>
                <a:ea typeface="Nimbus Sans"/>
                <a:cs typeface="Nimbus Sans"/>
              </a:defRPr>
            </a:pPr>
            <a:r>
              <a:rPr sz="4950" b="1">
                <a:solidFill>
                  <a:srgbClr val="EFEEE9"/>
                </a:solidFill>
                <a:latin typeface="Nimbus Sans"/>
                <a:ea typeface="Nimbus Sans"/>
                <a:cs typeface="Nimbus Sans"/>
              </a:rPr>
              <a:t>there is a team</a:t>
            </a:r>
          </a:p>
        </p:txBody>
      </p:sp>
      <p:sp>
        <p:nvSpPr>
          <p:cNvPr id="8" name="">
            <a:extLst xmlns:a="http://schemas.openxmlformats.org/drawingml/2006/main">
              <a:ext uri="{FF2B5EF4-FFF2-40B4-BE49-F238E27FC236}">
                <a16:creationId xmlns:a16="http://schemas.microsoft.com/office/drawing/2014/main" id="{F67A96C5-E760-49C6-BE3E-8316F4652DB3}"/>
              </a:ext>
            </a:extLst>
          </p:cNvPr>
          <p:cNvSpPr>
            <a:spLocks xmlns:a="http://schemas.openxmlformats.org/drawingml/2006/main" noGrp="1"/>
          </p:cNvSpPr>
          <p:nvPr/>
        </p:nvSpPr>
        <p:spPr>
          <a:xfrm xmlns:a="http://schemas.openxmlformats.org/drawingml/2006/main">
            <a:off x="8096250" y="3143250"/>
            <a:ext cx="643890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4950" b="1">
                <a:solidFill>
                  <a:srgbClr val="EFEEE9"/>
                </a:solidFill>
                <a:latin typeface="Nimbus Sans"/>
                <a:ea typeface="Nimbus Sans"/>
                <a:cs typeface="Nimbus Sans"/>
              </a:defRPr>
            </a:pPr>
            <a:r>
              <a:rPr sz="4950" b="1">
                <a:solidFill>
                  <a:srgbClr val="EFEEE9"/>
                </a:solidFill>
                <a:latin typeface="Nimbus Sans"/>
                <a:ea typeface="Nimbus Sans"/>
                <a:cs typeface="Nimbus Sans"/>
              </a:rPr>
              <a:t>trying to make</a:t>
            </a:r>
          </a:p>
        </p:txBody>
      </p:sp>
      <p:sp>
        <p:nvSpPr>
          <p:cNvPr id="9" name="">
            <a:extLst xmlns:a="http://schemas.openxmlformats.org/drawingml/2006/main">
              <a:ext uri="{FF2B5EF4-FFF2-40B4-BE49-F238E27FC236}">
                <a16:creationId xmlns:a16="http://schemas.microsoft.com/office/drawing/2014/main" id="{81109513-C67D-4264-834D-C68EF7781E7A}"/>
              </a:ext>
            </a:extLst>
          </p:cNvPr>
          <p:cNvSpPr>
            <a:spLocks xmlns:a="http://schemas.openxmlformats.org/drawingml/2006/main" noGrp="1"/>
          </p:cNvSpPr>
          <p:nvPr/>
        </p:nvSpPr>
        <p:spPr>
          <a:xfrm xmlns:a="http://schemas.openxmlformats.org/drawingml/2006/main">
            <a:off x="8096250" y="3876675"/>
            <a:ext cx="657225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4950" b="1">
                <a:solidFill>
                  <a:srgbClr val="E1A34E"/>
                </a:solidFill>
                <a:latin typeface="Nimbus Sans"/>
                <a:ea typeface="Nimbus Sans"/>
                <a:cs typeface="Nimbus Sans"/>
              </a:defRPr>
            </a:pPr>
            <a:r>
              <a:rPr sz="4950" b="1">
                <a:solidFill>
                  <a:srgbClr val="E1A34E"/>
                </a:solidFill>
                <a:latin typeface="Nimbus Sans"/>
                <a:ea typeface="Nimbus Sans"/>
                <a:cs typeface="Nimbus Sans"/>
              </a:rPr>
              <a:t>something work</a:t>
            </a:r>
          </a:p>
        </p:txBody>
      </p:sp>
      <p:sp>
        <p:nvSpPr>
          <p:cNvPr id="10" name="">
            <a:extLst xmlns:a="http://schemas.openxmlformats.org/drawingml/2006/main">
              <a:ext uri="{FF2B5EF4-FFF2-40B4-BE49-F238E27FC236}">
                <a16:creationId xmlns:a16="http://schemas.microsoft.com/office/drawing/2014/main" id="{8F4F0237-81D9-4D06-9CB4-A28B41C3493E}"/>
              </a:ext>
            </a:extLst>
          </p:cNvPr>
          <p:cNvSpPr>
            <a:spLocks xmlns:a="http://schemas.openxmlformats.org/drawingml/2006/main" noGrp="1"/>
          </p:cNvSpPr>
          <p:nvPr/>
        </p:nvSpPr>
        <p:spPr>
          <a:xfrm xmlns:a="http://schemas.openxmlformats.org/drawingml/2006/main">
            <a:off x="8153400" y="5095875"/>
            <a:ext cx="6381750" cy="1590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325" b="0">
                <a:solidFill>
                  <a:srgbClr val="EFEEE9"/>
                </a:solidFill>
                <a:latin typeface="Nimbus Sans"/>
                <a:ea typeface="Nimbus Sans"/>
                <a:cs typeface="Nimbus Sans"/>
              </a:defRPr>
            </a:pPr>
            <a:r>
              <a:rPr sz="2325" b="0">
                <a:solidFill>
                  <a:srgbClr val="EFEEE9"/>
                </a:solidFill>
                <a:latin typeface="Nimbus Sans"/>
                <a:ea typeface="Nimbus Sans"/>
                <a:cs typeface="Nimbus Sans"/>
              </a:rPr>
              <a:t>350+ builders in the ETH Robotics Club.</a:t>
            </a:r>
          </a:p>
          <a:p xmlns:a="http://schemas.openxmlformats.org/drawingml/2006/main">
            <a:pPr>
              <a:lnSpc>
                <a:spcPct val="96000"/>
              </a:lnSpc>
              <a:buNone/>
              <a:defRPr sz="2325" b="0">
                <a:solidFill>
                  <a:srgbClr val="EFEEE9"/>
                </a:solidFill>
                <a:latin typeface="Nimbus Sans"/>
                <a:ea typeface="Nimbus Sans"/>
                <a:cs typeface="Nimbus Sans"/>
              </a:defRPr>
            </a:pPr>
            <a:r>
              <a:rPr sz="2325" b="0">
                <a:solidFill>
                  <a:srgbClr val="EFEEE9"/>
                </a:solidFill>
                <a:latin typeface="Nimbus Sans"/>
                <a:ea typeface="Nimbus Sans"/>
                <a:cs typeface="Nimbus Sans"/>
              </a:rPr>
              <a:t>We see the work, the team dynamics</a:t>
            </a:r>
          </a:p>
          <a:p xmlns:a="http://schemas.openxmlformats.org/drawingml/2006/main">
            <a:pPr>
              <a:lnSpc>
                <a:spcPct val="96000"/>
              </a:lnSpc>
              <a:buNone/>
              <a:defRPr sz="2325" b="0">
                <a:solidFill>
                  <a:srgbClr val="EFEEE9"/>
                </a:solidFill>
                <a:latin typeface="Nimbus Sans"/>
                <a:ea typeface="Nimbus Sans"/>
                <a:cs typeface="Nimbus Sans"/>
              </a:defRPr>
            </a:pPr>
            <a:r>
              <a:rPr sz="2325" b="0">
                <a:solidFill>
                  <a:srgbClr val="EFEEE9"/>
                </a:solidFill>
                <a:latin typeface="Nimbus Sans"/>
                <a:ea typeface="Nimbus Sans"/>
                <a:cs typeface="Nimbus Sans"/>
              </a:rPr>
              <a:t>and the response when a prototype</a:t>
            </a:r>
          </a:p>
          <a:p xmlns:a="http://schemas.openxmlformats.org/drawingml/2006/main">
            <a:pPr>
              <a:lnSpc>
                <a:spcPct val="96000"/>
              </a:lnSpc>
              <a:buNone/>
              <a:defRPr sz="2325" b="0">
                <a:solidFill>
                  <a:srgbClr val="EFEEE9"/>
                </a:solidFill>
                <a:latin typeface="Nimbus Sans"/>
                <a:ea typeface="Nimbus Sans"/>
                <a:cs typeface="Nimbus Sans"/>
              </a:defRPr>
            </a:pPr>
            <a:r>
              <a:rPr sz="2325" b="0">
                <a:solidFill>
                  <a:srgbClr val="EFEEE9"/>
                </a:solidFill>
                <a:latin typeface="Nimbus Sans"/>
                <a:ea typeface="Nimbus Sans"/>
                <a:cs typeface="Nimbus Sans"/>
              </a:rPr>
              <a:t>fails. That is where diligence begins.</a:t>
            </a:r>
          </a:p>
        </p:txBody>
      </p:sp>
      <p:sp>
        <p:nvSpPr>
          <p:cNvPr id="11" name="">
            <a:extLst xmlns:a="http://schemas.openxmlformats.org/drawingml/2006/main">
              <a:ext uri="{FF2B5EF4-FFF2-40B4-BE49-F238E27FC236}">
                <a16:creationId xmlns:a16="http://schemas.microsoft.com/office/drawing/2014/main" id="{B21A436E-D1BE-43A5-87AB-201E041D2DFE}"/>
              </a:ext>
            </a:extLst>
          </p:cNvPr>
          <p:cNvSpPr>
            <a:spLocks xmlns:a="http://schemas.openxmlformats.org/drawingml/2006/main" noGrp="1"/>
          </p:cNvSpPr>
          <p:nvPr/>
        </p:nvSpPr>
        <p:spPr>
          <a:xfrm xmlns:a="http://schemas.openxmlformats.org/drawingml/2006/main">
            <a:off x="8153400" y="7105650"/>
            <a:ext cx="6372225" cy="0"/>
          </a:xfrm>
          <a:prstGeom xmlns:a="http://schemas.openxmlformats.org/drawingml/2006/main" prst="line">
            <a:avLst/>
          </a:prstGeom>
          <a:noFill xmlns:a="http://schemas.openxmlformats.org/drawingml/2006/main"/>
          <a:ln xmlns:a="http://schemas.openxmlformats.org/drawingml/2006/main" w="9525">
            <a:solidFill>
              <a:srgbClr val="353730"/>
            </a:solidFill>
          </a:ln>
        </p:spPr>
      </p:sp>
      <p:sp>
        <p:nvSpPr>
          <p:cNvPr id="12" name="">
            <a:extLst xmlns:a="http://schemas.openxmlformats.org/drawingml/2006/main">
              <a:ext uri="{FF2B5EF4-FFF2-40B4-BE49-F238E27FC236}">
                <a16:creationId xmlns:a16="http://schemas.microsoft.com/office/drawing/2014/main" id="{25113234-C1A5-4DB2-8B96-B47F444AA3E5}"/>
              </a:ext>
            </a:extLst>
          </p:cNvPr>
          <p:cNvSpPr>
            <a:spLocks xmlns:a="http://schemas.openxmlformats.org/drawingml/2006/main" noGrp="1"/>
          </p:cNvSpPr>
          <p:nvPr/>
        </p:nvSpPr>
        <p:spPr>
          <a:xfrm xmlns:a="http://schemas.openxmlformats.org/drawingml/2006/main">
            <a:off x="8153400" y="7391400"/>
            <a:ext cx="63722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025" b="0">
                <a:solidFill>
                  <a:srgbClr val="E1A34E"/>
                </a:solidFill>
                <a:latin typeface="Nimbus Sans"/>
                <a:ea typeface="Nimbus Sans"/>
                <a:cs typeface="Nimbus Sans"/>
              </a:defRPr>
            </a:pPr>
            <a:r>
              <a:rPr sz="2025" b="0">
                <a:solidFill>
                  <a:srgbClr val="E1A34E"/>
                </a:solidFill>
                <a:latin typeface="Nimbus Sans"/>
                <a:ea typeface="Nimbus Sans"/>
                <a:cs typeface="Nimbus Sans"/>
              </a:rPr>
              <a:t>That is where early conviction begins.</a:t>
            </a:r>
          </a:p>
        </p:txBody>
      </p:sp>
      <p:sp>
        <p:nvSpPr>
          <p:cNvPr id="13" name="">
            <a:extLst xmlns:a="http://schemas.openxmlformats.org/drawingml/2006/main">
              <a:ext uri="{FF2B5EF4-FFF2-40B4-BE49-F238E27FC236}">
                <a16:creationId xmlns:a16="http://schemas.microsoft.com/office/drawing/2014/main" id="{33852D7E-7B7B-4871-A4F7-1F05E70FB14E}"/>
              </a:ext>
            </a:extLst>
          </p:cNvPr>
          <p:cNvSpPr>
            <a:spLocks xmlns:a="http://schemas.openxmlformats.org/drawingml/2006/main" noGrp="1"/>
          </p:cNvSpPr>
          <p:nvPr/>
        </p:nvSpPr>
        <p:spPr>
          <a:xfrm xmlns:a="http://schemas.openxmlformats.org/drawingml/2006/main">
            <a:off x="0" y="7934325"/>
            <a:ext cx="15240000" cy="638175"/>
          </a:xfrm>
          <a:prstGeom xmlns:a="http://schemas.openxmlformats.org/drawingml/2006/main" prst="rect">
            <a:avLst/>
          </a:prstGeom>
          <a:solidFill xmlns:a="http://schemas.openxmlformats.org/drawingml/2006/main">
            <a:srgbClr val="0B0C0B">
              <a:alpha val="90000"/>
            </a:srgbClr>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E455662-FD87-4B36-9A32-0C0E061504EC}"/>
              </a:ext>
            </a:extLst>
          </p:cNvPr>
          <p:cNvSpPr>
            <a:spLocks xmlns:a="http://schemas.openxmlformats.org/drawingml/2006/main" noGrp="1"/>
          </p:cNvSpPr>
          <p:nvPr/>
        </p:nvSpPr>
        <p:spPr>
          <a:xfrm xmlns:a="http://schemas.openxmlformats.org/drawingml/2006/main">
            <a:off x="685800" y="8058150"/>
            <a:ext cx="13811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050" b="0">
                <a:solidFill>
                  <a:srgbClr val="A4A59C"/>
                </a:solidFill>
                <a:latin typeface="Nimbus Sans"/>
                <a:ea typeface="Nimbus Sans"/>
                <a:cs typeface="Nimbus Sans"/>
              </a:defRPr>
            </a:pPr>
            <a:r>
              <a:rPr sz="1050" b="0">
                <a:solidFill>
                  <a:srgbClr val="A4A59C"/>
                </a:solidFill>
                <a:latin typeface="Nimbus Sans"/>
                <a:ea typeface="Nimbus Sans"/>
                <a:cs typeface="Nimbus Sans"/>
              </a:rPr>
              <a:t>Sources: supplied ETHRC photograph and manager-reported membership. Community access is not exclusive. Each investment requires separate diligence and approval.</a:t>
            </a:r>
          </a:p>
        </p:txBody>
      </p:sp>
    </p:spTree>
    <p:extLst>
      <p:ext uri="{BB962C8B-B14F-4D97-AF65-F5344CB8AC3E}">
        <p14:creationId xmlns:p14="http://schemas.microsoft.com/office/powerpoint/2010/main" val="55841647"/>
      </p:ext>
    </p:extLst>
  </p:cSld>
</p:sld>
</file>

<file path=ppt/slides/slide7.xml><?xml version="1.0" encoding="utf-8"?>
<p:sld xmlns:p="http://schemas.openxmlformats.org/presentationml/2006/main">
  <p:cSld>
    <p:bg>
      <p:bgPr>
        <a:solidFill xmlns:a="http://schemas.openxmlformats.org/drawingml/2006/main">
          <a:srgbClr val="E1A34E"/>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D8E963D-DADB-4FFA-95E8-6E717E15C2CB}"/>
              </a:ext>
            </a:extLst>
          </p:cNvPr>
          <p:cNvSpPr>
            <a:spLocks xmlns:a="http://schemas.openxmlformats.org/drawingml/2006/main" noGrp="1"/>
          </p:cNvSpPr>
          <p:nvPr/>
        </p:nvSpPr>
        <p:spPr>
          <a:xfrm xmlns:a="http://schemas.openxmlformats.org/drawingml/2006/main">
            <a:off x="666750" y="409575"/>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650" b="1">
                <a:solidFill>
                  <a:srgbClr val="171816"/>
                </a:solidFill>
                <a:latin typeface="Nimbus Sans"/>
                <a:ea typeface="Nimbus Sans"/>
                <a:cs typeface="Nimbus Sans"/>
              </a:defRPr>
            </a:pPr>
            <a:r>
              <a:rPr sz="1650" b="1">
                <a:solidFill>
                  <a:srgbClr val="171816"/>
                </a:solidFill>
                <a:latin typeface="Nimbus Sans"/>
                <a:ea typeface="Nimbus Sans"/>
                <a:cs typeface="Nimbus Sans"/>
              </a:rPr>
              <a:t>ROBOTICS CAPITAL</a:t>
            </a:r>
          </a:p>
        </p:txBody>
      </p:sp>
      <p:sp>
        <p:nvSpPr>
          <p:cNvPr id="2" name="">
            <a:extLst xmlns:a="http://schemas.openxmlformats.org/drawingml/2006/main">
              <a:ext uri="{FF2B5EF4-FFF2-40B4-BE49-F238E27FC236}">
                <a16:creationId xmlns:a16="http://schemas.microsoft.com/office/drawing/2014/main" id="{2EBD2B7F-2C43-448C-8A5A-C430C55E042F}"/>
              </a:ext>
            </a:extLst>
          </p:cNvPr>
          <p:cNvSpPr>
            <a:spLocks xmlns:a="http://schemas.openxmlformats.org/drawingml/2006/main" noGrp="1"/>
          </p:cNvSpPr>
          <p:nvPr/>
        </p:nvSpPr>
        <p:spPr>
          <a:xfrm xmlns:a="http://schemas.openxmlformats.org/drawingml/2006/main">
            <a:off x="6286500" y="4381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200" b="0">
                <a:solidFill>
                  <a:srgbClr val="73776C"/>
                </a:solidFill>
                <a:latin typeface="Nimbus Mono PS"/>
                <a:ea typeface="Nimbus Mono PS"/>
                <a:cs typeface="Nimbus Mono PS"/>
              </a:defRPr>
            </a:pPr>
            <a:r>
              <a:rPr sz="1200" b="0">
                <a:solidFill>
                  <a:srgbClr val="73776C"/>
                </a:solidFill>
                <a:latin typeface="Nimbus Mono PS"/>
                <a:ea typeface="Nimbus Mono PS"/>
                <a:cs typeface="Nimbus Mono PS"/>
              </a:rPr>
              <a:t>FIRST ROBOTICS CAPITAL INVESTMENT</a:t>
            </a:r>
          </a:p>
        </p:txBody>
      </p:sp>
      <p:sp>
        <p:nvSpPr>
          <p:cNvPr id="3" name="">
            <a:extLst xmlns:a="http://schemas.openxmlformats.org/drawingml/2006/main">
              <a:ext uri="{FF2B5EF4-FFF2-40B4-BE49-F238E27FC236}">
                <a16:creationId xmlns:a16="http://schemas.microsoft.com/office/drawing/2014/main" id="{A12A053A-15E8-4912-9FA0-21BA892836CA}"/>
              </a:ext>
            </a:extLst>
          </p:cNvPr>
          <p:cNvSpPr>
            <a:spLocks xmlns:a="http://schemas.openxmlformats.org/drawingml/2006/main" noGrp="1"/>
          </p:cNvSpPr>
          <p:nvPr/>
        </p:nvSpPr>
        <p:spPr>
          <a:xfrm xmlns:a="http://schemas.openxmlformats.org/drawingml/2006/main">
            <a:off x="13811250" y="409575"/>
            <a:ext cx="76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500" b="0">
                <a:solidFill>
                  <a:srgbClr val="171816"/>
                </a:solidFill>
                <a:latin typeface="Nimbus Mono PS"/>
                <a:ea typeface="Nimbus Mono PS"/>
                <a:cs typeface="Nimbus Mono PS"/>
              </a:defRPr>
            </a:pPr>
            <a:r>
              <a:rPr sz="1500" b="0">
                <a:solidFill>
                  <a:srgbClr val="171816"/>
                </a:solidFill>
                <a:latin typeface="Nimbus Mono PS"/>
                <a:ea typeface="Nimbus Mono PS"/>
                <a:cs typeface="Nimbus Mono PS"/>
              </a:rPr>
              <a:t>07</a:t>
            </a:r>
          </a:p>
        </p:txBody>
      </p:sp>
      <p:sp>
        <p:nvSpPr>
          <p:cNvPr id="4" name="">
            <a:extLst xmlns:a="http://schemas.openxmlformats.org/drawingml/2006/main">
              <a:ext uri="{FF2B5EF4-FFF2-40B4-BE49-F238E27FC236}">
                <a16:creationId xmlns:a16="http://schemas.microsoft.com/office/drawing/2014/main" id="{F224FAF9-1F02-4DE1-B065-0E2E61458681}"/>
              </a:ext>
            </a:extLst>
          </p:cNvPr>
          <p:cNvSpPr>
            <a:spLocks xmlns:a="http://schemas.openxmlformats.org/drawingml/2006/main" noGrp="1"/>
          </p:cNvSpPr>
          <p:nvPr/>
        </p:nvSpPr>
        <p:spPr>
          <a:xfrm xmlns:a="http://schemas.openxmlformats.org/drawingml/2006/main">
            <a:off x="666750" y="1304925"/>
            <a:ext cx="13906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6825" b="1">
                <a:solidFill>
                  <a:srgbClr val="171816"/>
                </a:solidFill>
                <a:latin typeface="Nimbus Sans"/>
                <a:ea typeface="Nimbus Sans"/>
                <a:cs typeface="Nimbus Sans"/>
              </a:defRPr>
            </a:pPr>
            <a:r>
              <a:rPr sz="6825" b="1">
                <a:solidFill>
                  <a:srgbClr val="171816"/>
                </a:solidFill>
                <a:latin typeface="Nimbus Sans"/>
                <a:ea typeface="Nimbus Sans"/>
                <a:cs typeface="Nimbus Sans"/>
              </a:rPr>
              <a:t>Someone has to write</a:t>
            </a:r>
          </a:p>
        </p:txBody>
      </p:sp>
      <p:sp>
        <p:nvSpPr>
          <p:cNvPr id="5" name="">
            <a:extLst xmlns:a="http://schemas.openxmlformats.org/drawingml/2006/main">
              <a:ext uri="{FF2B5EF4-FFF2-40B4-BE49-F238E27FC236}">
                <a16:creationId xmlns:a16="http://schemas.microsoft.com/office/drawing/2014/main" id="{49E74865-6888-4238-96C0-7EB06918F70D}"/>
              </a:ext>
            </a:extLst>
          </p:cNvPr>
          <p:cNvSpPr>
            <a:spLocks xmlns:a="http://schemas.openxmlformats.org/drawingml/2006/main" noGrp="1"/>
          </p:cNvSpPr>
          <p:nvPr/>
        </p:nvSpPr>
        <p:spPr>
          <a:xfrm xmlns:a="http://schemas.openxmlformats.org/drawingml/2006/main">
            <a:off x="666750" y="2247900"/>
            <a:ext cx="139065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6825" b="1">
                <a:solidFill>
                  <a:srgbClr val="171816"/>
                </a:solidFill>
                <a:latin typeface="Nimbus Sans"/>
                <a:ea typeface="Nimbus Sans"/>
                <a:cs typeface="Nimbus Sans"/>
              </a:defRPr>
            </a:pPr>
            <a:r>
              <a:rPr sz="6825" b="1">
                <a:solidFill>
                  <a:srgbClr val="171816"/>
                </a:solidFill>
                <a:latin typeface="Nimbus Sans"/>
                <a:ea typeface="Nimbus Sans"/>
                <a:cs typeface="Nimbus Sans"/>
              </a:rPr>
              <a:t>the first cheque</a:t>
            </a:r>
          </a:p>
        </p:txBody>
      </p:sp>
      <p:sp>
        <p:nvSpPr>
          <p:cNvPr id="6" name="">
            <a:extLst xmlns:a="http://schemas.openxmlformats.org/drawingml/2006/main">
              <a:ext uri="{FF2B5EF4-FFF2-40B4-BE49-F238E27FC236}">
                <a16:creationId xmlns:a16="http://schemas.microsoft.com/office/drawing/2014/main" id="{B409F347-65A7-4FA5-8423-6EFB9BEF0514}"/>
              </a:ext>
            </a:extLst>
          </p:cNvPr>
          <p:cNvSpPr>
            <a:spLocks xmlns:a="http://schemas.openxmlformats.org/drawingml/2006/main" noGrp="1"/>
          </p:cNvSpPr>
          <p:nvPr/>
        </p:nvSpPr>
        <p:spPr>
          <a:xfrm xmlns:a="http://schemas.openxmlformats.org/drawingml/2006/main">
            <a:off x="552450" y="3381375"/>
            <a:ext cx="25717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0"/>
            </a:defPPr>
            <a:lvl1pPr>
              <a:defRPr sz="21000"/>
            </a:lvl1pPr>
            <a:lvl2pPr>
              <a:defRPr sz="21000"/>
            </a:lvl2pPr>
            <a:lvl3pPr>
              <a:defRPr sz="21000"/>
            </a:lvl3pPr>
            <a:lvl4pPr>
              <a:defRPr sz="21000"/>
            </a:lvl4pPr>
            <a:lvl5pPr>
              <a:defRPr sz="21000"/>
            </a:lvl5pPr>
            <a:lvl6pPr>
              <a:defRPr sz="21000"/>
            </a:lvl6pPr>
            <a:lvl7pPr>
              <a:defRPr sz="21000"/>
            </a:lvl7pPr>
            <a:lvl8pPr>
              <a:defRPr sz="21000"/>
            </a:lvl8pPr>
            <a:lvl9pPr>
              <a:defRPr sz="21000"/>
            </a:lvl9pPr>
          </a:lstStyle>
          <a:p xmlns:a="http://schemas.openxmlformats.org/drawingml/2006/main">
            <a:pPr>
              <a:lnSpc>
                <a:spcPct val="96000"/>
              </a:lnSpc>
              <a:buNone/>
              <a:defRPr sz="23175" b="1">
                <a:solidFill>
                  <a:srgbClr val="171816"/>
                </a:solidFill>
                <a:latin typeface="Nimbus Sans"/>
                <a:ea typeface="Nimbus Sans"/>
                <a:cs typeface="Nimbus Sans"/>
              </a:defRPr>
            </a:pPr>
            <a:r>
              <a:rPr sz="21000" b="1">
                <a:solidFill>
                  <a:srgbClr val="171816"/>
                </a:solidFill>
                <a:latin typeface="Nimbus Sans"/>
                <a:ea typeface="Nimbus Sans"/>
                <a:cs typeface="Nimbus Sans"/>
              </a:rPr>
              <a:t>7</a:t>
            </a:r>
          </a:p>
        </p:txBody>
      </p:sp>
      <p:sp>
        <p:nvSpPr>
          <p:cNvPr id="7" name="">
            <a:extLst xmlns:a="http://schemas.openxmlformats.org/drawingml/2006/main">
              <a:ext uri="{FF2B5EF4-FFF2-40B4-BE49-F238E27FC236}">
                <a16:creationId xmlns:a16="http://schemas.microsoft.com/office/drawing/2014/main" id="{5673D5D5-75C4-4B6C-9A46-0EF3BCC7AD2C}"/>
              </a:ext>
            </a:extLst>
          </p:cNvPr>
          <p:cNvSpPr>
            <a:spLocks xmlns:a="http://schemas.openxmlformats.org/drawingml/2006/main" noGrp="1"/>
          </p:cNvSpPr>
          <p:nvPr/>
        </p:nvSpPr>
        <p:spPr>
          <a:xfrm xmlns:a="http://schemas.openxmlformats.org/drawingml/2006/main">
            <a:off x="2809875" y="5133975"/>
            <a:ext cx="2095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a:defPPr>
            <a:lvl1pPr>
              <a:defRPr sz="3600"/>
            </a:lvl1pPr>
            <a:lvl2pPr>
              <a:defRPr sz="3600"/>
            </a:lvl2pPr>
            <a:lvl3pPr>
              <a:defRPr sz="3600"/>
            </a:lvl3pPr>
            <a:lvl4pPr>
              <a:defRPr sz="3600"/>
            </a:lvl4pPr>
            <a:lvl5pPr>
              <a:defRPr sz="3600"/>
            </a:lvl5pPr>
            <a:lvl6pPr>
              <a:defRPr sz="3600"/>
            </a:lvl6pPr>
            <a:lvl7pPr>
              <a:defRPr sz="3600"/>
            </a:lvl7pPr>
            <a:lvl8pPr>
              <a:defRPr sz="3600"/>
            </a:lvl8pPr>
            <a:lvl9pPr>
              <a:defRPr sz="3600"/>
            </a:lvl9pPr>
          </a:lstStyle>
          <a:p xmlns:a="http://schemas.openxmlformats.org/drawingml/2006/main">
            <a:pPr>
              <a:lnSpc>
                <a:spcPct val="96000"/>
              </a:lnSpc>
              <a:buNone/>
              <a:defRPr sz="3675" b="1">
                <a:solidFill>
                  <a:srgbClr val="171816"/>
                </a:solidFill>
                <a:latin typeface="Nimbus Sans"/>
                <a:ea typeface="Nimbus Sans"/>
                <a:cs typeface="Nimbus Sans"/>
              </a:defRPr>
            </a:pPr>
            <a:r>
              <a:rPr sz="3600" b="1">
                <a:solidFill>
                  <a:srgbClr val="171816"/>
                </a:solidFill>
                <a:latin typeface="Nimbus Sans"/>
                <a:ea typeface="Nimbus Sans"/>
                <a:cs typeface="Nimbus Sans"/>
              </a:rPr>
              <a:t>DAYS</a:t>
            </a:r>
          </a:p>
        </p:txBody>
      </p:sp>
      <p:sp>
        <p:nvSpPr>
          <p:cNvPr id="8" name="">
            <a:extLst xmlns:a="http://schemas.openxmlformats.org/drawingml/2006/main">
              <a:ext uri="{FF2B5EF4-FFF2-40B4-BE49-F238E27FC236}">
                <a16:creationId xmlns:a16="http://schemas.microsoft.com/office/drawing/2014/main" id="{47B9503F-B268-4808-AA57-0B1C77CD2638}"/>
              </a:ext>
            </a:extLst>
          </p:cNvPr>
          <p:cNvSpPr>
            <a:spLocks xmlns:a="http://schemas.openxmlformats.org/drawingml/2006/main" noGrp="1"/>
          </p:cNvSpPr>
          <p:nvPr/>
        </p:nvSpPr>
        <p:spPr>
          <a:xfrm xmlns:a="http://schemas.openxmlformats.org/drawingml/2006/main">
            <a:off x="7620000" y="3752850"/>
            <a:ext cx="6953250" cy="9525"/>
          </a:xfrm>
          <a:prstGeom xmlns:a="http://schemas.openxmlformats.org/drawingml/2006/main" prst="line">
            <a:avLst/>
          </a:prstGeom>
          <a:noFill xmlns:a="http://schemas.openxmlformats.org/drawingml/2006/main"/>
          <a:ln xmlns:a="http://schemas.openxmlformats.org/drawingml/2006/main" w="9525">
            <a:solidFill>
              <a:srgbClr val="171816">
                <a:alpha val="35000"/>
              </a:srgbClr>
            </a:solidFill>
          </a:ln>
        </p:spPr>
      </p:sp>
      <p:sp>
        <p:nvSpPr>
          <p:cNvPr id="9" name="">
            <a:extLst xmlns:a="http://schemas.openxmlformats.org/drawingml/2006/main">
              <a:ext uri="{FF2B5EF4-FFF2-40B4-BE49-F238E27FC236}">
                <a16:creationId xmlns:a16="http://schemas.microsoft.com/office/drawing/2014/main" id="{F33BC51A-108B-4CFA-90C3-367865C1BFA8}"/>
              </a:ext>
            </a:extLst>
          </p:cNvPr>
          <p:cNvSpPr>
            <a:spLocks xmlns:a="http://schemas.openxmlformats.org/drawingml/2006/main" noGrp="1"/>
          </p:cNvSpPr>
          <p:nvPr/>
        </p:nvSpPr>
        <p:spPr>
          <a:xfrm xmlns:a="http://schemas.openxmlformats.org/drawingml/2006/main">
            <a:off x="7620000" y="3276600"/>
            <a:ext cx="6953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a:defPPr>
            <a:lvl1pPr>
              <a:defRPr sz="2700"/>
            </a:lvl1pPr>
            <a:lvl2pPr>
              <a:defRPr sz="2700"/>
            </a:lvl2pPr>
            <a:lvl3pPr>
              <a:defRPr sz="2700"/>
            </a:lvl3pPr>
            <a:lvl4pPr>
              <a:defRPr sz="2700"/>
            </a:lvl4pPr>
            <a:lvl5pPr>
              <a:defRPr sz="2700"/>
            </a:lvl5pPr>
            <a:lvl6pPr>
              <a:defRPr sz="2700"/>
            </a:lvl6pPr>
            <a:lvl7pPr>
              <a:defRPr sz="2700"/>
            </a:lvl7pPr>
            <a:lvl8pPr>
              <a:defRPr sz="2700"/>
            </a:lvl8pPr>
            <a:lvl9pPr>
              <a:defRPr sz="2700"/>
            </a:lvl9pPr>
          </a:lstStyle>
          <a:p xmlns:a="http://schemas.openxmlformats.org/drawingml/2006/main">
            <a:pPr>
              <a:lnSpc>
                <a:spcPct val="96000"/>
              </a:lnSpc>
              <a:buNone/>
              <a:defRPr sz="3900" b="1">
                <a:solidFill>
                  <a:srgbClr val="171816"/>
                </a:solidFill>
                <a:latin typeface="Nimbus Sans"/>
                <a:ea typeface="Nimbus Sans"/>
                <a:cs typeface="Nimbus Sans"/>
              </a:defRPr>
            </a:pPr>
            <a:r>
              <a:rPr sz="2700" b="1">
                <a:solidFill>
                  <a:srgbClr val="171816"/>
                </a:solidFill>
                <a:latin typeface="Nimbus Sans"/>
                <a:ea typeface="Nimbus Sans"/>
                <a:cs typeface="Nimbus Sans"/>
              </a:rPr>
              <a:t>Theseus Robotics</a:t>
            </a:r>
          </a:p>
        </p:txBody>
      </p:sp>
      <p:sp>
        <p:nvSpPr>
          <p:cNvPr id="10" name="">
            <a:extLst xmlns:a="http://schemas.openxmlformats.org/drawingml/2006/main">
              <a:ext uri="{FF2B5EF4-FFF2-40B4-BE49-F238E27FC236}">
                <a16:creationId xmlns:a16="http://schemas.microsoft.com/office/drawing/2014/main" id="{69DBF803-0A83-4F23-A6DA-2BC9DA7D7B86}"/>
              </a:ext>
            </a:extLst>
          </p:cNvPr>
          <p:cNvSpPr>
            <a:spLocks xmlns:a="http://schemas.openxmlformats.org/drawingml/2006/main" noGrp="1"/>
          </p:cNvSpPr>
          <p:nvPr/>
        </p:nvSpPr>
        <p:spPr>
          <a:xfrm xmlns:a="http://schemas.openxmlformats.org/drawingml/2006/main">
            <a:off x="666750" y="6067425"/>
            <a:ext cx="633412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a:defPPr>
            <a:lvl1pPr>
              <a:defRPr sz="2250"/>
            </a:lvl1pPr>
            <a:lvl2pPr>
              <a:defRPr sz="2250"/>
            </a:lvl2pPr>
            <a:lvl3pPr>
              <a:defRPr sz="2250"/>
            </a:lvl3pPr>
            <a:lvl4pPr>
              <a:defRPr sz="2250"/>
            </a:lvl4pPr>
            <a:lvl5pPr>
              <a:defRPr sz="2250"/>
            </a:lvl5pPr>
            <a:lvl6pPr>
              <a:defRPr sz="2250"/>
            </a:lvl6pPr>
            <a:lvl7pPr>
              <a:defRPr sz="2250"/>
            </a:lvl7pPr>
            <a:lvl8pPr>
              <a:defRPr sz="2250"/>
            </a:lvl8pPr>
            <a:lvl9pPr>
              <a:defRPr sz="2250"/>
            </a:lvl9pPr>
          </a:lstStyle>
          <a:p xmlns:a="http://schemas.openxmlformats.org/drawingml/2006/main">
            <a:pPr>
              <a:lnSpc>
                <a:spcPct val="96000"/>
              </a:lnSpc>
              <a:buNone/>
              <a:defRPr sz="2550" b="0">
                <a:solidFill>
                  <a:srgbClr val="171816"/>
                </a:solidFill>
                <a:latin typeface="Nimbus Sans"/>
                <a:ea typeface="Nimbus Sans"/>
                <a:cs typeface="Nimbus Sans"/>
              </a:defRPr>
            </a:pPr>
            <a:r>
              <a:rPr sz="2250" b="0">
                <a:solidFill>
                  <a:srgbClr val="171816"/>
                </a:solidFill>
                <a:latin typeface="Nimbus Sans"/>
                <a:ea typeface="Nimbus Sans"/>
                <a:cs typeface="Nimbus Sans"/>
              </a:rPr>
              <a:t>A team tackling grocery shelf restocking</a:t>
            </a:r>
          </a:p>
          <a:p xmlns:a="http://schemas.openxmlformats.org/drawingml/2006/main">
            <a:pPr>
              <a:lnSpc>
                <a:spcPct val="96000"/>
              </a:lnSpc>
              <a:buNone/>
              <a:defRPr sz="2550" b="0">
                <a:solidFill>
                  <a:srgbClr val="171816"/>
                </a:solidFill>
                <a:latin typeface="Nimbus Sans"/>
                <a:ea typeface="Nimbus Sans"/>
                <a:cs typeface="Nimbus Sans"/>
              </a:defRPr>
            </a:pPr>
            <a:r>
              <a:rPr sz="2250" b="0">
                <a:solidFill>
                  <a:srgbClr val="171816"/>
                </a:solidFill>
                <a:latin typeface="Nimbus Sans"/>
                <a:ea typeface="Nimbus Sans"/>
                <a:cs typeface="Nimbus Sans"/>
              </a:rPr>
              <a:t>with autonomous robots.</a:t>
            </a:r>
          </a:p>
        </p:txBody>
      </p:sp>
      <p:sp>
        <p:nvSpPr>
          <p:cNvPr id="11" name="">
            <a:extLst xmlns:a="http://schemas.openxmlformats.org/drawingml/2006/main">
              <a:ext uri="{FF2B5EF4-FFF2-40B4-BE49-F238E27FC236}">
                <a16:creationId xmlns:a16="http://schemas.microsoft.com/office/drawing/2014/main" id="{45CCF9F6-C474-4D4A-AF55-2DB2EF1113B3}"/>
              </a:ext>
            </a:extLst>
          </p:cNvPr>
          <p:cNvSpPr>
            <a:spLocks xmlns:a="http://schemas.openxmlformats.org/drawingml/2006/main" noGrp="1"/>
          </p:cNvSpPr>
          <p:nvPr/>
        </p:nvSpPr>
        <p:spPr>
          <a:xfrm xmlns:a="http://schemas.openxmlformats.org/drawingml/2006/main">
            <a:off x="666750" y="7077075"/>
            <a:ext cx="63341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a:defPPr>
            <a:lvl1pPr>
              <a:defRPr sz="2250"/>
            </a:lvl1pPr>
            <a:lvl2pPr>
              <a:defRPr sz="2250"/>
            </a:lvl2pPr>
            <a:lvl3pPr>
              <a:defRPr sz="2250"/>
            </a:lvl3pPr>
            <a:lvl4pPr>
              <a:defRPr sz="2250"/>
            </a:lvl4pPr>
            <a:lvl5pPr>
              <a:defRPr sz="2250"/>
            </a:lvl5pPr>
            <a:lvl6pPr>
              <a:defRPr sz="2250"/>
            </a:lvl6pPr>
            <a:lvl7pPr>
              <a:defRPr sz="2250"/>
            </a:lvl7pPr>
            <a:lvl8pPr>
              <a:defRPr sz="2250"/>
            </a:lvl8pPr>
            <a:lvl9pPr>
              <a:defRPr sz="2250"/>
            </a:lvl9pPr>
          </a:lstStyle>
          <a:p xmlns:a="http://schemas.openxmlformats.org/drawingml/2006/main">
            <a:pPr>
              <a:lnSpc>
                <a:spcPct val="96000"/>
              </a:lnSpc>
              <a:buNone/>
              <a:defRPr sz="2625" b="1">
                <a:solidFill>
                  <a:srgbClr val="171816"/>
                </a:solidFill>
                <a:latin typeface="Nimbus Sans"/>
                <a:ea typeface="Nimbus Sans"/>
                <a:cs typeface="Nimbus Sans"/>
              </a:defRPr>
            </a:pPr>
            <a:r>
              <a:rPr sz="2250" b="1">
                <a:solidFill>
                  <a:srgbClr val="171816"/>
                </a:solidFill>
                <a:latin typeface="Nimbus Sans"/>
                <a:ea typeface="Nimbus Sans"/>
                <a:cs typeface="Nimbus Sans"/>
              </a:rPr>
              <a:t>We invested. One week later,</a:t>
            </a:r>
          </a:p>
          <a:p xmlns:a="http://schemas.openxmlformats.org/drawingml/2006/main">
            <a:pPr>
              <a:lnSpc>
                <a:spcPct val="96000"/>
              </a:lnSpc>
              <a:buNone/>
              <a:defRPr sz="2625" b="1">
                <a:solidFill>
                  <a:srgbClr val="171816"/>
                </a:solidFill>
                <a:latin typeface="Nimbus Sans"/>
                <a:ea typeface="Nimbus Sans"/>
                <a:cs typeface="Nimbus Sans"/>
              </a:defRPr>
            </a:pPr>
            <a:r>
              <a:rPr sz="2250" b="1">
                <a:solidFill>
                  <a:srgbClr val="171816"/>
                </a:solidFill>
                <a:latin typeface="Nimbus Sans"/>
                <a:ea typeface="Nimbus Sans"/>
                <a:cs typeface="Nimbus Sans"/>
              </a:rPr>
              <a:t>they were accepted into Y Combinator.</a:t>
            </a:r>
          </a:p>
        </p:txBody>
      </p:sp>
      <p:sp>
        <p:nvSpPr>
          <p:cNvPr id="12" name="">
            <a:extLst xmlns:a="http://schemas.openxmlformats.org/drawingml/2006/main">
              <a:ext uri="{FF2B5EF4-FFF2-40B4-BE49-F238E27FC236}">
                <a16:creationId xmlns:a16="http://schemas.microsoft.com/office/drawing/2014/main" id="{6DC85A0F-1C52-40EA-913D-E009DF60EE64}"/>
              </a:ext>
            </a:extLst>
          </p:cNvPr>
          <p:cNvSpPr>
            <a:spLocks xmlns:a="http://schemas.openxmlformats.org/drawingml/2006/main" noGrp="1"/>
          </p:cNvSpPr>
          <p:nvPr/>
        </p:nvSpPr>
        <p:spPr>
          <a:xfrm xmlns:a="http://schemas.openxmlformats.org/drawingml/2006/main">
            <a:off x="685800" y="8058150"/>
            <a:ext cx="13811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050" b="0">
                <a:solidFill>
                  <a:srgbClr val="171816"/>
                </a:solidFill>
                <a:latin typeface="Nimbus Sans"/>
                <a:ea typeface="Nimbus Sans"/>
                <a:cs typeface="Nimbus Sans"/>
              </a:defRPr>
            </a:pPr>
            <a:r>
              <a:rPr sz="1050" b="0">
                <a:solidFill>
                  <a:srgbClr val="171816"/>
                </a:solidFill>
                <a:latin typeface="Nimbus Sans"/>
                <a:ea typeface="Nimbus Sans"/>
                <a:cs typeface="Nimbus Sans"/>
              </a:rPr>
              <a:t>Investment and seven-day chronology reported by the manager. YC acceptance is an external selection event, not a realized return or evidence of valuation uplift.</a:t>
            </a:r>
          </a:p>
        </p:txBody>
      </p:sp>
      <p:pic>
        <p:nvPicPr>
          <p:cNvPr id="14" name="">
            <a:extLst xmlns:a="http://schemas.openxmlformats.org/drawingml/2006/main">
              <a:ext uri="{FF2B5EF4-FFF2-40B4-BE49-F238E27FC236}">
                <a16:creationId xmlns:a16="http://schemas.microsoft.com/office/drawing/2014/main" id="{F6881979-CC5D-4BBD-99C9-DD81CEEC5091}"/>
              </a:ext>
            </a:extLst>
          </p:cNvPr>
          <p:cNvPicPr>
            <a:picLocks xmlns:a="http://schemas.openxmlformats.org/drawingml/2006/main" noChangeAspect="1"/>
          </p:cNvPicPr>
          <p:nvPr/>
        </p:nvPicPr>
        <p:blipFill>
          <a:blip xmlns:r="http://schemas.openxmlformats.org/officeDocument/2006/relationships" xmlns:a="http://schemas.openxmlformats.org/drawingml/2006/main" r:embed="R4a1a098166e7492d"/>
          <a:srcRect xmlns:a="http://schemas.openxmlformats.org/drawingml/2006/main" l="0" t="38000" r="0" b="19670"/>
          <a:stretch xmlns:a="http://schemas.openxmlformats.org/drawingml/2006/main"/>
        </p:blipFill>
        <p:spPr>
          <a:xfrm xmlns:a="http://schemas.openxmlformats.org/drawingml/2006/main">
            <a:off x="7620000" y="3876675"/>
            <a:ext cx="6953250" cy="3924300"/>
          </a:xfrm>
          <a:prstGeom xmlns:a="http://schemas.openxmlformats.org/drawingml/2006/main" prst="rect">
            <a:avLst/>
          </a:prstGeom>
        </p:spPr>
      </p:pic>
    </p:spTree>
    <p:extLst>
      <p:ext uri="{BB962C8B-B14F-4D97-AF65-F5344CB8AC3E}">
        <p14:creationId xmlns:p14="http://schemas.microsoft.com/office/powerpoint/2010/main" val="1404678227"/>
      </p:ext>
    </p:extLst>
  </p:cSld>
</p:sld>
</file>

<file path=ppt/slides/slide8.xml><?xml version="1.0" encoding="utf-8"?>
<p:sld xmlns:p="http://schemas.openxmlformats.org/presentationml/2006/main">
  <p:cSld>
    <p:bg>
      <p:bgPr>
        <a:solidFill xmlns:a="http://schemas.openxmlformats.org/drawingml/2006/main">
          <a:srgbClr val="EFEEE9"/>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4920CF2A-D871-4B43-8CDD-F2B9263AF365}"/>
              </a:ext>
            </a:extLst>
          </p:cNvPr>
          <p:cNvSpPr>
            <a:spLocks xmlns:a="http://schemas.openxmlformats.org/drawingml/2006/main" noGrp="1"/>
          </p:cNvSpPr>
          <p:nvPr/>
        </p:nvSpPr>
        <p:spPr>
          <a:xfrm xmlns:a="http://schemas.openxmlformats.org/drawingml/2006/main">
            <a:off x="666750" y="409575"/>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650" b="1">
                <a:solidFill>
                  <a:srgbClr val="171A16"/>
                </a:solidFill>
                <a:latin typeface="Nimbus Sans"/>
                <a:ea typeface="Nimbus Sans"/>
                <a:cs typeface="Nimbus Sans"/>
              </a:defRPr>
            </a:defPPr>
            <a:lvl1pPr>
              <a:defRPr sz="1650" b="1">
                <a:solidFill>
                  <a:srgbClr val="171A16"/>
                </a:solidFill>
                <a:latin typeface="Nimbus Sans"/>
                <a:ea typeface="Nimbus Sans"/>
                <a:cs typeface="Nimbus Sans"/>
              </a:defRPr>
            </a:lvl1pPr>
            <a:lvl2pPr>
              <a:defRPr sz="1650" b="1">
                <a:solidFill>
                  <a:srgbClr val="171A16"/>
                </a:solidFill>
                <a:latin typeface="Nimbus Sans"/>
                <a:ea typeface="Nimbus Sans"/>
                <a:cs typeface="Nimbus Sans"/>
              </a:defRPr>
            </a:lvl2pPr>
            <a:lvl3pPr>
              <a:defRPr sz="1650" b="1">
                <a:solidFill>
                  <a:srgbClr val="171A16"/>
                </a:solidFill>
                <a:latin typeface="Nimbus Sans"/>
                <a:ea typeface="Nimbus Sans"/>
                <a:cs typeface="Nimbus Sans"/>
              </a:defRPr>
            </a:lvl3pPr>
            <a:lvl4pPr>
              <a:defRPr sz="1650" b="1">
                <a:solidFill>
                  <a:srgbClr val="171A16"/>
                </a:solidFill>
                <a:latin typeface="Nimbus Sans"/>
                <a:ea typeface="Nimbus Sans"/>
                <a:cs typeface="Nimbus Sans"/>
              </a:defRPr>
            </a:lvl4pPr>
            <a:lvl5pPr>
              <a:defRPr sz="1650" b="1">
                <a:solidFill>
                  <a:srgbClr val="171A16"/>
                </a:solidFill>
                <a:latin typeface="Nimbus Sans"/>
                <a:ea typeface="Nimbus Sans"/>
                <a:cs typeface="Nimbus Sans"/>
              </a:defRPr>
            </a:lvl5pPr>
            <a:lvl6pPr>
              <a:defRPr sz="1650" b="1">
                <a:solidFill>
                  <a:srgbClr val="171A16"/>
                </a:solidFill>
                <a:latin typeface="Nimbus Sans"/>
                <a:ea typeface="Nimbus Sans"/>
                <a:cs typeface="Nimbus Sans"/>
              </a:defRPr>
            </a:lvl6pPr>
            <a:lvl7pPr>
              <a:defRPr sz="1650" b="1">
                <a:solidFill>
                  <a:srgbClr val="171A16"/>
                </a:solidFill>
                <a:latin typeface="Nimbus Sans"/>
                <a:ea typeface="Nimbus Sans"/>
                <a:cs typeface="Nimbus Sans"/>
              </a:defRPr>
            </a:lvl7pPr>
            <a:lvl8pPr>
              <a:defRPr sz="1650" b="1">
                <a:solidFill>
                  <a:srgbClr val="171A16"/>
                </a:solidFill>
                <a:latin typeface="Nimbus Sans"/>
                <a:ea typeface="Nimbus Sans"/>
                <a:cs typeface="Nimbus Sans"/>
              </a:defRPr>
            </a:lvl8pPr>
            <a:lvl9pPr>
              <a:defRPr sz="1650" b="1">
                <a:solidFill>
                  <a:srgbClr val="171A16"/>
                </a:solidFill>
                <a:latin typeface="Nimbus Sans"/>
                <a:ea typeface="Nimbus Sans"/>
                <a:cs typeface="Nimbus Sans"/>
              </a:defRPr>
            </a:lvl9pPr>
          </a:lstStyle>
          <a:p xmlns:a="http://schemas.openxmlformats.org/drawingml/2006/main">
            <a:pPr>
              <a:defRPr sz="1650" b="1">
                <a:solidFill>
                  <a:srgbClr val="171A16"/>
                </a:solidFill>
                <a:latin typeface="Nimbus Sans"/>
                <a:ea typeface="Nimbus Sans"/>
                <a:cs typeface="Nimbus Sans"/>
              </a:defRPr>
            </a:pPr>
            <a:r>
              <a:rPr sz="1650" b="1">
                <a:solidFill>
                  <a:srgbClr val="171A16"/>
                </a:solidFill>
                <a:latin typeface="Nimbus Sans"/>
                <a:ea typeface="Nimbus Sans"/>
                <a:cs typeface="Nimbus Sans"/>
              </a:rPr>
              <a:t>ROBOTICS CAPITAL</a:t>
            </a:r>
          </a:p>
        </p:txBody>
      </p:sp>
      <p:sp>
        <p:nvSpPr>
          <p:cNvPr id="2" name="section">
            <a:extLst xmlns:a="http://schemas.openxmlformats.org/drawingml/2006/main">
              <a:ext uri="{FF2B5EF4-FFF2-40B4-BE49-F238E27FC236}">
                <a16:creationId xmlns:a16="http://schemas.microsoft.com/office/drawing/2014/main" id="{8579860C-DB59-43E5-9A14-87EB3DC07688}"/>
              </a:ext>
            </a:extLst>
          </p:cNvPr>
          <p:cNvSpPr>
            <a:spLocks xmlns:a="http://schemas.openxmlformats.org/drawingml/2006/main" noGrp="1"/>
          </p:cNvSpPr>
          <p:nvPr/>
        </p:nvSpPr>
        <p:spPr>
          <a:xfrm xmlns:a="http://schemas.openxmlformats.org/drawingml/2006/main">
            <a:off x="9144000" y="4381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73796D"/>
                </a:solidFill>
                <a:latin typeface="Nimbus Mono PS"/>
                <a:ea typeface="Nimbus Mono PS"/>
                <a:cs typeface="Nimbus Mono PS"/>
              </a:defRPr>
            </a:defPPr>
            <a:lvl1pPr>
              <a:defRPr sz="1200" b="0">
                <a:solidFill>
                  <a:srgbClr val="73796D"/>
                </a:solidFill>
                <a:latin typeface="Nimbus Mono PS"/>
                <a:ea typeface="Nimbus Mono PS"/>
                <a:cs typeface="Nimbus Mono PS"/>
              </a:defRPr>
            </a:lvl1pPr>
            <a:lvl2pPr>
              <a:defRPr sz="1200" b="0">
                <a:solidFill>
                  <a:srgbClr val="73796D"/>
                </a:solidFill>
                <a:latin typeface="Nimbus Mono PS"/>
                <a:ea typeface="Nimbus Mono PS"/>
                <a:cs typeface="Nimbus Mono PS"/>
              </a:defRPr>
            </a:lvl2pPr>
            <a:lvl3pPr>
              <a:defRPr sz="1200" b="0">
                <a:solidFill>
                  <a:srgbClr val="73796D"/>
                </a:solidFill>
                <a:latin typeface="Nimbus Mono PS"/>
                <a:ea typeface="Nimbus Mono PS"/>
                <a:cs typeface="Nimbus Mono PS"/>
              </a:defRPr>
            </a:lvl3pPr>
            <a:lvl4pPr>
              <a:defRPr sz="1200" b="0">
                <a:solidFill>
                  <a:srgbClr val="73796D"/>
                </a:solidFill>
                <a:latin typeface="Nimbus Mono PS"/>
                <a:ea typeface="Nimbus Mono PS"/>
                <a:cs typeface="Nimbus Mono PS"/>
              </a:defRPr>
            </a:lvl4pPr>
            <a:lvl5pPr>
              <a:defRPr sz="1200" b="0">
                <a:solidFill>
                  <a:srgbClr val="73796D"/>
                </a:solidFill>
                <a:latin typeface="Nimbus Mono PS"/>
                <a:ea typeface="Nimbus Mono PS"/>
                <a:cs typeface="Nimbus Mono PS"/>
              </a:defRPr>
            </a:lvl5pPr>
            <a:lvl6pPr>
              <a:defRPr sz="1200" b="0">
                <a:solidFill>
                  <a:srgbClr val="73796D"/>
                </a:solidFill>
                <a:latin typeface="Nimbus Mono PS"/>
                <a:ea typeface="Nimbus Mono PS"/>
                <a:cs typeface="Nimbus Mono PS"/>
              </a:defRPr>
            </a:lvl6pPr>
            <a:lvl7pPr>
              <a:defRPr sz="1200" b="0">
                <a:solidFill>
                  <a:srgbClr val="73796D"/>
                </a:solidFill>
                <a:latin typeface="Nimbus Mono PS"/>
                <a:ea typeface="Nimbus Mono PS"/>
                <a:cs typeface="Nimbus Mono PS"/>
              </a:defRPr>
            </a:lvl7pPr>
            <a:lvl8pPr>
              <a:defRPr sz="1200" b="0">
                <a:solidFill>
                  <a:srgbClr val="73796D"/>
                </a:solidFill>
                <a:latin typeface="Nimbus Mono PS"/>
                <a:ea typeface="Nimbus Mono PS"/>
                <a:cs typeface="Nimbus Mono PS"/>
              </a:defRPr>
            </a:lvl8pPr>
            <a:lvl9pPr>
              <a:defRPr sz="1200" b="0">
                <a:solidFill>
                  <a:srgbClr val="73796D"/>
                </a:solidFill>
                <a:latin typeface="Nimbus Mono PS"/>
                <a:ea typeface="Nimbus Mono PS"/>
                <a:cs typeface="Nimbus Mono PS"/>
              </a:defRPr>
            </a:lvl9pPr>
          </a:lstStyle>
          <a:p xmlns:a="http://schemas.openxmlformats.org/drawingml/2006/main">
            <a:pPr>
              <a:defRPr sz="1200" b="0">
                <a:solidFill>
                  <a:srgbClr val="73796D"/>
                </a:solidFill>
                <a:latin typeface="Nimbus Mono PS"/>
                <a:ea typeface="Nimbus Mono PS"/>
                <a:cs typeface="Nimbus Mono PS"/>
              </a:defRPr>
            </a:pPr>
            <a:r>
              <a:rPr sz="1200" b="0">
                <a:solidFill>
                  <a:srgbClr val="73796D"/>
                </a:solidFill>
                <a:latin typeface="Nimbus Mono PS"/>
                <a:ea typeface="Nimbus Mono PS"/>
                <a:cs typeface="Nimbus Mono PS"/>
              </a:rPr>
              <a:t>CAPITAL / COMPANY FORMATION</a:t>
            </a:r>
          </a:p>
        </p:txBody>
      </p:sp>
      <p:sp>
        <p:nvSpPr>
          <p:cNvPr id="3" name="slide-number">
            <a:extLst xmlns:a="http://schemas.openxmlformats.org/drawingml/2006/main">
              <a:ext uri="{FF2B5EF4-FFF2-40B4-BE49-F238E27FC236}">
                <a16:creationId xmlns:a16="http://schemas.microsoft.com/office/drawing/2014/main" id="{ADA429C6-6051-4A6A-A044-9E3BEB2C2BAC}"/>
              </a:ext>
            </a:extLst>
          </p:cNvPr>
          <p:cNvSpPr>
            <a:spLocks xmlns:a="http://schemas.openxmlformats.org/drawingml/2006/main" noGrp="1"/>
          </p:cNvSpPr>
          <p:nvPr/>
        </p:nvSpPr>
        <p:spPr>
          <a:xfrm xmlns:a="http://schemas.openxmlformats.org/drawingml/2006/main">
            <a:off x="13811250" y="409575"/>
            <a:ext cx="762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b="0">
                <a:solidFill>
                  <a:srgbClr val="171A16"/>
                </a:solidFill>
                <a:latin typeface="Nimbus Mono PS"/>
                <a:ea typeface="Nimbus Mono PS"/>
                <a:cs typeface="Nimbus Mono PS"/>
              </a:defRPr>
            </a:defPPr>
            <a:lvl1pPr>
              <a:defRPr sz="1500" b="0">
                <a:solidFill>
                  <a:srgbClr val="171A16"/>
                </a:solidFill>
                <a:latin typeface="Nimbus Mono PS"/>
                <a:ea typeface="Nimbus Mono PS"/>
                <a:cs typeface="Nimbus Mono PS"/>
              </a:defRPr>
            </a:lvl1pPr>
            <a:lvl2pPr>
              <a:defRPr sz="1500" b="0">
                <a:solidFill>
                  <a:srgbClr val="171A16"/>
                </a:solidFill>
                <a:latin typeface="Nimbus Mono PS"/>
                <a:ea typeface="Nimbus Mono PS"/>
                <a:cs typeface="Nimbus Mono PS"/>
              </a:defRPr>
            </a:lvl2pPr>
            <a:lvl3pPr>
              <a:defRPr sz="1500" b="0">
                <a:solidFill>
                  <a:srgbClr val="171A16"/>
                </a:solidFill>
                <a:latin typeface="Nimbus Mono PS"/>
                <a:ea typeface="Nimbus Mono PS"/>
                <a:cs typeface="Nimbus Mono PS"/>
              </a:defRPr>
            </a:lvl3pPr>
            <a:lvl4pPr>
              <a:defRPr sz="1500" b="0">
                <a:solidFill>
                  <a:srgbClr val="171A16"/>
                </a:solidFill>
                <a:latin typeface="Nimbus Mono PS"/>
                <a:ea typeface="Nimbus Mono PS"/>
                <a:cs typeface="Nimbus Mono PS"/>
              </a:defRPr>
            </a:lvl4pPr>
            <a:lvl5pPr>
              <a:defRPr sz="1500" b="0">
                <a:solidFill>
                  <a:srgbClr val="171A16"/>
                </a:solidFill>
                <a:latin typeface="Nimbus Mono PS"/>
                <a:ea typeface="Nimbus Mono PS"/>
                <a:cs typeface="Nimbus Mono PS"/>
              </a:defRPr>
            </a:lvl5pPr>
            <a:lvl6pPr>
              <a:defRPr sz="1500" b="0">
                <a:solidFill>
                  <a:srgbClr val="171A16"/>
                </a:solidFill>
                <a:latin typeface="Nimbus Mono PS"/>
                <a:ea typeface="Nimbus Mono PS"/>
                <a:cs typeface="Nimbus Mono PS"/>
              </a:defRPr>
            </a:lvl6pPr>
            <a:lvl7pPr>
              <a:defRPr sz="1500" b="0">
                <a:solidFill>
                  <a:srgbClr val="171A16"/>
                </a:solidFill>
                <a:latin typeface="Nimbus Mono PS"/>
                <a:ea typeface="Nimbus Mono PS"/>
                <a:cs typeface="Nimbus Mono PS"/>
              </a:defRPr>
            </a:lvl7pPr>
            <a:lvl8pPr>
              <a:defRPr sz="1500" b="0">
                <a:solidFill>
                  <a:srgbClr val="171A16"/>
                </a:solidFill>
                <a:latin typeface="Nimbus Mono PS"/>
                <a:ea typeface="Nimbus Mono PS"/>
                <a:cs typeface="Nimbus Mono PS"/>
              </a:defRPr>
            </a:lvl8pPr>
            <a:lvl9pPr>
              <a:defRPr sz="1500" b="0">
                <a:solidFill>
                  <a:srgbClr val="171A16"/>
                </a:solidFill>
                <a:latin typeface="Nimbus Mono PS"/>
                <a:ea typeface="Nimbus Mono PS"/>
                <a:cs typeface="Nimbus Mono PS"/>
              </a:defRPr>
            </a:lvl9pPr>
          </a:lstStyle>
          <a:p xmlns:a="http://schemas.openxmlformats.org/drawingml/2006/main">
            <a:pPr>
              <a:defRPr sz="1500" b="0">
                <a:solidFill>
                  <a:srgbClr val="171A16"/>
                </a:solidFill>
                <a:latin typeface="Nimbus Mono PS"/>
                <a:ea typeface="Nimbus Mono PS"/>
                <a:cs typeface="Nimbus Mono PS"/>
              </a:defRPr>
            </a:pPr>
            <a:r>
              <a:rPr sz="1500" b="0">
                <a:solidFill>
                  <a:srgbClr val="171A16"/>
                </a:solidFill>
                <a:latin typeface="Nimbus Mono PS"/>
                <a:ea typeface="Nimbus Mono PS"/>
                <a:cs typeface="Nimbus Mono PS"/>
              </a:rPr>
              <a:t>08</a:t>
            </a:r>
          </a:p>
        </p:txBody>
      </p:sp>
      <p:sp>
        <p:nvSpPr>
          <p:cNvPr id="4" name="title">
            <a:extLst xmlns:a="http://schemas.openxmlformats.org/drawingml/2006/main">
              <a:ext uri="{FF2B5EF4-FFF2-40B4-BE49-F238E27FC236}">
                <a16:creationId xmlns:a16="http://schemas.microsoft.com/office/drawing/2014/main" id="{87391EA5-CD7A-4199-93F4-A4ECA95174A2}"/>
              </a:ext>
            </a:extLst>
          </p:cNvPr>
          <p:cNvSpPr>
            <a:spLocks xmlns:a="http://schemas.openxmlformats.org/drawingml/2006/main" noGrp="1"/>
          </p:cNvSpPr>
          <p:nvPr/>
        </p:nvSpPr>
        <p:spPr>
          <a:xfrm xmlns:a="http://schemas.openxmlformats.org/drawingml/2006/main">
            <a:off x="666750" y="1343025"/>
            <a:ext cx="13906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5400" b="1">
                <a:solidFill>
                  <a:srgbClr val="171A16"/>
                </a:solidFill>
                <a:latin typeface="Nimbus Sans"/>
                <a:ea typeface="Nimbus Sans"/>
                <a:cs typeface="Nimbus Sans"/>
              </a:defRPr>
            </a:defPPr>
            <a:lvl1pPr>
              <a:defRPr sz="5400" b="1">
                <a:solidFill>
                  <a:srgbClr val="171A16"/>
                </a:solidFill>
                <a:latin typeface="Nimbus Sans"/>
                <a:ea typeface="Nimbus Sans"/>
                <a:cs typeface="Nimbus Sans"/>
              </a:defRPr>
            </a:lvl1pPr>
            <a:lvl2pPr>
              <a:defRPr sz="5400" b="1">
                <a:solidFill>
                  <a:srgbClr val="171A16"/>
                </a:solidFill>
                <a:latin typeface="Nimbus Sans"/>
                <a:ea typeface="Nimbus Sans"/>
                <a:cs typeface="Nimbus Sans"/>
              </a:defRPr>
            </a:lvl2pPr>
            <a:lvl3pPr>
              <a:defRPr sz="5400" b="1">
                <a:solidFill>
                  <a:srgbClr val="171A16"/>
                </a:solidFill>
                <a:latin typeface="Nimbus Sans"/>
                <a:ea typeface="Nimbus Sans"/>
                <a:cs typeface="Nimbus Sans"/>
              </a:defRPr>
            </a:lvl3pPr>
            <a:lvl4pPr>
              <a:defRPr sz="5400" b="1">
                <a:solidFill>
                  <a:srgbClr val="171A16"/>
                </a:solidFill>
                <a:latin typeface="Nimbus Sans"/>
                <a:ea typeface="Nimbus Sans"/>
                <a:cs typeface="Nimbus Sans"/>
              </a:defRPr>
            </a:lvl4pPr>
            <a:lvl5pPr>
              <a:defRPr sz="5400" b="1">
                <a:solidFill>
                  <a:srgbClr val="171A16"/>
                </a:solidFill>
                <a:latin typeface="Nimbus Sans"/>
                <a:ea typeface="Nimbus Sans"/>
                <a:cs typeface="Nimbus Sans"/>
              </a:defRPr>
            </a:lvl5pPr>
            <a:lvl6pPr>
              <a:defRPr sz="5400" b="1">
                <a:solidFill>
                  <a:srgbClr val="171A16"/>
                </a:solidFill>
                <a:latin typeface="Nimbus Sans"/>
                <a:ea typeface="Nimbus Sans"/>
                <a:cs typeface="Nimbus Sans"/>
              </a:defRPr>
            </a:lvl6pPr>
            <a:lvl7pPr>
              <a:defRPr sz="5400" b="1">
                <a:solidFill>
                  <a:srgbClr val="171A16"/>
                </a:solidFill>
                <a:latin typeface="Nimbus Sans"/>
                <a:ea typeface="Nimbus Sans"/>
                <a:cs typeface="Nimbus Sans"/>
              </a:defRPr>
            </a:lvl7pPr>
            <a:lvl8pPr>
              <a:defRPr sz="5400" b="1">
                <a:solidFill>
                  <a:srgbClr val="171A16"/>
                </a:solidFill>
                <a:latin typeface="Nimbus Sans"/>
                <a:ea typeface="Nimbus Sans"/>
                <a:cs typeface="Nimbus Sans"/>
              </a:defRPr>
            </a:lvl8pPr>
            <a:lvl9pPr>
              <a:defRPr sz="5400" b="1">
                <a:solidFill>
                  <a:srgbClr val="171A16"/>
                </a:solidFill>
                <a:latin typeface="Nimbus Sans"/>
                <a:ea typeface="Nimbus Sans"/>
                <a:cs typeface="Nimbus Sans"/>
              </a:defRPr>
            </a:lvl9pPr>
          </a:lstStyle>
          <a:p xmlns:a="http://schemas.openxmlformats.org/drawingml/2006/main">
            <a:pPr>
              <a:defRPr sz="5400" b="1">
                <a:solidFill>
                  <a:srgbClr val="171A16"/>
                </a:solidFill>
                <a:latin typeface="Nimbus Sans"/>
                <a:ea typeface="Nimbus Sans"/>
                <a:cs typeface="Nimbus Sans"/>
              </a:defRPr>
            </a:pPr>
            <a:r>
              <a:rPr sz="5400" b="1">
                <a:solidFill>
                  <a:srgbClr val="171A16"/>
                </a:solidFill>
                <a:latin typeface="Nimbus Sans"/>
                <a:ea typeface="Nimbus Sans"/>
                <a:cs typeface="Nimbus Sans"/>
              </a:rPr>
              <a:t>The first CHF 100K builds</a:t>
            </a:r>
          </a:p>
          <a:p xmlns:a="http://schemas.openxmlformats.org/drawingml/2006/main">
            <a:pPr>
              <a:defRPr sz="5400" b="1">
                <a:solidFill>
                  <a:srgbClr val="171A16"/>
                </a:solidFill>
                <a:latin typeface="Nimbus Sans"/>
                <a:ea typeface="Nimbus Sans"/>
                <a:cs typeface="Nimbus Sans"/>
              </a:defRPr>
            </a:pPr>
            <a:r>
              <a:rPr sz="5400" b="1">
                <a:solidFill>
                  <a:srgbClr val="171A16"/>
                </a:solidFill>
                <a:latin typeface="Nimbus Sans"/>
                <a:ea typeface="Nimbus Sans"/>
                <a:cs typeface="Nimbus Sans"/>
              </a:rPr>
              <a:t>the case for the next cheque</a:t>
            </a:r>
          </a:p>
        </p:txBody>
      </p:sp>
      <p:sp>
        <p:nvSpPr>
          <p:cNvPr id="5" name="subtitle">
            <a:extLst xmlns:a="http://schemas.openxmlformats.org/drawingml/2006/main">
              <a:ext uri="{FF2B5EF4-FFF2-40B4-BE49-F238E27FC236}">
                <a16:creationId xmlns:a16="http://schemas.microsoft.com/office/drawing/2014/main" id="{56900BAB-5CDA-42D1-BB58-FF271FDE7D4E}"/>
              </a:ext>
            </a:extLst>
          </p:cNvPr>
          <p:cNvSpPr>
            <a:spLocks xmlns:a="http://schemas.openxmlformats.org/drawingml/2006/main" noGrp="1"/>
          </p:cNvSpPr>
          <p:nvPr/>
        </p:nvSpPr>
        <p:spPr>
          <a:xfrm xmlns:a="http://schemas.openxmlformats.org/drawingml/2006/main">
            <a:off x="666750" y="3219450"/>
            <a:ext cx="1390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0">
                <a:solidFill>
                  <a:srgbClr val="B77D28"/>
                </a:solidFill>
                <a:latin typeface="Nimbus Sans"/>
                <a:ea typeface="Nimbus Sans"/>
                <a:cs typeface="Nimbus Sans"/>
              </a:defRPr>
            </a:defPPr>
            <a:lvl1pPr>
              <a:defRPr sz="2250" b="0">
                <a:solidFill>
                  <a:srgbClr val="B77D28"/>
                </a:solidFill>
                <a:latin typeface="Nimbus Sans"/>
                <a:ea typeface="Nimbus Sans"/>
                <a:cs typeface="Nimbus Sans"/>
              </a:defRPr>
            </a:lvl1pPr>
            <a:lvl2pPr>
              <a:defRPr sz="2250" b="0">
                <a:solidFill>
                  <a:srgbClr val="B77D28"/>
                </a:solidFill>
                <a:latin typeface="Nimbus Sans"/>
                <a:ea typeface="Nimbus Sans"/>
                <a:cs typeface="Nimbus Sans"/>
              </a:defRPr>
            </a:lvl2pPr>
            <a:lvl3pPr>
              <a:defRPr sz="2250" b="0">
                <a:solidFill>
                  <a:srgbClr val="B77D28"/>
                </a:solidFill>
                <a:latin typeface="Nimbus Sans"/>
                <a:ea typeface="Nimbus Sans"/>
                <a:cs typeface="Nimbus Sans"/>
              </a:defRPr>
            </a:lvl3pPr>
            <a:lvl4pPr>
              <a:defRPr sz="2250" b="0">
                <a:solidFill>
                  <a:srgbClr val="B77D28"/>
                </a:solidFill>
                <a:latin typeface="Nimbus Sans"/>
                <a:ea typeface="Nimbus Sans"/>
                <a:cs typeface="Nimbus Sans"/>
              </a:defRPr>
            </a:lvl4pPr>
            <a:lvl5pPr>
              <a:defRPr sz="2250" b="0">
                <a:solidFill>
                  <a:srgbClr val="B77D28"/>
                </a:solidFill>
                <a:latin typeface="Nimbus Sans"/>
                <a:ea typeface="Nimbus Sans"/>
                <a:cs typeface="Nimbus Sans"/>
              </a:defRPr>
            </a:lvl5pPr>
            <a:lvl6pPr>
              <a:defRPr sz="2250" b="0">
                <a:solidFill>
                  <a:srgbClr val="B77D28"/>
                </a:solidFill>
                <a:latin typeface="Nimbus Sans"/>
                <a:ea typeface="Nimbus Sans"/>
                <a:cs typeface="Nimbus Sans"/>
              </a:defRPr>
            </a:lvl6pPr>
            <a:lvl7pPr>
              <a:defRPr sz="2250" b="0">
                <a:solidFill>
                  <a:srgbClr val="B77D28"/>
                </a:solidFill>
                <a:latin typeface="Nimbus Sans"/>
                <a:ea typeface="Nimbus Sans"/>
                <a:cs typeface="Nimbus Sans"/>
              </a:defRPr>
            </a:lvl7pPr>
            <a:lvl8pPr>
              <a:defRPr sz="2250" b="0">
                <a:solidFill>
                  <a:srgbClr val="B77D28"/>
                </a:solidFill>
                <a:latin typeface="Nimbus Sans"/>
                <a:ea typeface="Nimbus Sans"/>
                <a:cs typeface="Nimbus Sans"/>
              </a:defRPr>
            </a:lvl8pPr>
            <a:lvl9pPr>
              <a:defRPr sz="2250" b="0">
                <a:solidFill>
                  <a:srgbClr val="B77D28"/>
                </a:solidFill>
                <a:latin typeface="Nimbus Sans"/>
                <a:ea typeface="Nimbus Sans"/>
                <a:cs typeface="Nimbus Sans"/>
              </a:defRPr>
            </a:lvl9pPr>
          </a:lstStyle>
          <a:p xmlns:a="http://schemas.openxmlformats.org/drawingml/2006/main">
            <a:pPr>
              <a:defRPr sz="2250" b="0">
                <a:solidFill>
                  <a:srgbClr val="B77D28"/>
                </a:solidFill>
                <a:latin typeface="Nimbus Sans"/>
                <a:ea typeface="Nimbus Sans"/>
                <a:cs typeface="Nimbus Sans"/>
              </a:defRPr>
            </a:pPr>
            <a:r>
              <a:rPr sz="2250" b="0">
                <a:solidFill>
                  <a:srgbClr val="B77D28"/>
                </a:solidFill>
                <a:latin typeface="Nimbus Sans"/>
                <a:ea typeface="Nimbus Sans"/>
                <a:cs typeface="Nimbus Sans"/>
              </a:rPr>
              <a:t>Fund the first proof. Invest further as the technical and customer evidence improves.</a:t>
            </a:r>
          </a:p>
        </p:txBody>
      </p:sp>
      <p:sp>
        <p:nvSpPr>
          <p:cNvPr id="6" name="milestone-label">
            <a:extLst xmlns:a="http://schemas.openxmlformats.org/drawingml/2006/main">
              <a:ext uri="{FF2B5EF4-FFF2-40B4-BE49-F238E27FC236}">
                <a16:creationId xmlns:a16="http://schemas.microsoft.com/office/drawing/2014/main" id="{8D0434D7-ED32-439A-A8A5-7032BEFBDF7A}"/>
              </a:ext>
            </a:extLst>
          </p:cNvPr>
          <p:cNvSpPr>
            <a:spLocks xmlns:a="http://schemas.openxmlformats.org/drawingml/2006/main" noGrp="1"/>
          </p:cNvSpPr>
          <p:nvPr/>
        </p:nvSpPr>
        <p:spPr>
          <a:xfrm xmlns:a="http://schemas.openxmlformats.org/drawingml/2006/main">
            <a:off x="666750" y="3924300"/>
            <a:ext cx="6905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0">
                <a:solidFill>
                  <a:srgbClr val="73796D"/>
                </a:solidFill>
                <a:latin typeface="Nimbus Mono PS"/>
                <a:ea typeface="Nimbus Mono PS"/>
                <a:cs typeface="Nimbus Mono PS"/>
              </a:defRPr>
            </a:defPPr>
            <a:lvl1pPr>
              <a:defRPr sz="1350" b="0">
                <a:solidFill>
                  <a:srgbClr val="73796D"/>
                </a:solidFill>
                <a:latin typeface="Nimbus Mono PS"/>
                <a:ea typeface="Nimbus Mono PS"/>
                <a:cs typeface="Nimbus Mono PS"/>
              </a:defRPr>
            </a:lvl1pPr>
            <a:lvl2pPr>
              <a:defRPr sz="1350" b="0">
                <a:solidFill>
                  <a:srgbClr val="73796D"/>
                </a:solidFill>
                <a:latin typeface="Nimbus Mono PS"/>
                <a:ea typeface="Nimbus Mono PS"/>
                <a:cs typeface="Nimbus Mono PS"/>
              </a:defRPr>
            </a:lvl2pPr>
            <a:lvl3pPr>
              <a:defRPr sz="1350" b="0">
                <a:solidFill>
                  <a:srgbClr val="73796D"/>
                </a:solidFill>
                <a:latin typeface="Nimbus Mono PS"/>
                <a:ea typeface="Nimbus Mono PS"/>
                <a:cs typeface="Nimbus Mono PS"/>
              </a:defRPr>
            </a:lvl3pPr>
            <a:lvl4pPr>
              <a:defRPr sz="1350" b="0">
                <a:solidFill>
                  <a:srgbClr val="73796D"/>
                </a:solidFill>
                <a:latin typeface="Nimbus Mono PS"/>
                <a:ea typeface="Nimbus Mono PS"/>
                <a:cs typeface="Nimbus Mono PS"/>
              </a:defRPr>
            </a:lvl4pPr>
            <a:lvl5pPr>
              <a:defRPr sz="1350" b="0">
                <a:solidFill>
                  <a:srgbClr val="73796D"/>
                </a:solidFill>
                <a:latin typeface="Nimbus Mono PS"/>
                <a:ea typeface="Nimbus Mono PS"/>
                <a:cs typeface="Nimbus Mono PS"/>
              </a:defRPr>
            </a:lvl5pPr>
            <a:lvl6pPr>
              <a:defRPr sz="1350" b="0">
                <a:solidFill>
                  <a:srgbClr val="73796D"/>
                </a:solidFill>
                <a:latin typeface="Nimbus Mono PS"/>
                <a:ea typeface="Nimbus Mono PS"/>
                <a:cs typeface="Nimbus Mono PS"/>
              </a:defRPr>
            </a:lvl6pPr>
            <a:lvl7pPr>
              <a:defRPr sz="1350" b="0">
                <a:solidFill>
                  <a:srgbClr val="73796D"/>
                </a:solidFill>
                <a:latin typeface="Nimbus Mono PS"/>
                <a:ea typeface="Nimbus Mono PS"/>
                <a:cs typeface="Nimbus Mono PS"/>
              </a:defRPr>
            </a:lvl7pPr>
            <a:lvl8pPr>
              <a:defRPr sz="1350" b="0">
                <a:solidFill>
                  <a:srgbClr val="73796D"/>
                </a:solidFill>
                <a:latin typeface="Nimbus Mono PS"/>
                <a:ea typeface="Nimbus Mono PS"/>
                <a:cs typeface="Nimbus Mono PS"/>
              </a:defRPr>
            </a:lvl8pPr>
            <a:lvl9pPr>
              <a:defRPr sz="1350" b="0">
                <a:solidFill>
                  <a:srgbClr val="73796D"/>
                </a:solidFill>
                <a:latin typeface="Nimbus Mono PS"/>
                <a:ea typeface="Nimbus Mono PS"/>
                <a:cs typeface="Nimbus Mono PS"/>
              </a:defRPr>
            </a:lvl9pPr>
          </a:lstStyle>
          <a:p xmlns:a="http://schemas.openxmlformats.org/drawingml/2006/main">
            <a:pPr>
              <a:defRPr sz="1350" b="0">
                <a:solidFill>
                  <a:srgbClr val="73796D"/>
                </a:solidFill>
                <a:latin typeface="Nimbus Mono PS"/>
                <a:ea typeface="Nimbus Mono PS"/>
                <a:cs typeface="Nimbus Mono PS"/>
              </a:defRPr>
            </a:pPr>
            <a:r>
              <a:rPr sz="1350" b="0">
                <a:solidFill>
                  <a:srgbClr val="73796D"/>
                </a:solidFill>
                <a:latin typeface="Nimbus Mono PS"/>
                <a:ea typeface="Nimbus Mono PS"/>
                <a:cs typeface="Nimbus Mono PS"/>
              </a:rPr>
              <a:t>WHAT THE FIRST CHEQUE FINANCES</a:t>
            </a:r>
          </a:p>
        </p:txBody>
      </p:sp>
      <p:sp>
        <p:nvSpPr>
          <p:cNvPr id="7" name="allocation-label">
            <a:extLst xmlns:a="http://schemas.openxmlformats.org/drawingml/2006/main">
              <a:ext uri="{FF2B5EF4-FFF2-40B4-BE49-F238E27FC236}">
                <a16:creationId xmlns:a16="http://schemas.microsoft.com/office/drawing/2014/main" id="{C1401E11-572E-4D47-9845-C382C764C1A1}"/>
              </a:ext>
            </a:extLst>
          </p:cNvPr>
          <p:cNvSpPr>
            <a:spLocks xmlns:a="http://schemas.openxmlformats.org/drawingml/2006/main" noGrp="1"/>
          </p:cNvSpPr>
          <p:nvPr/>
        </p:nvSpPr>
        <p:spPr>
          <a:xfrm xmlns:a="http://schemas.openxmlformats.org/drawingml/2006/main">
            <a:off x="8239125" y="3924300"/>
            <a:ext cx="6334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0">
                <a:solidFill>
                  <a:srgbClr val="73796D"/>
                </a:solidFill>
                <a:latin typeface="Nimbus Mono PS"/>
                <a:ea typeface="Nimbus Mono PS"/>
                <a:cs typeface="Nimbus Mono PS"/>
              </a:defRPr>
            </a:defPPr>
            <a:lvl1pPr>
              <a:defRPr sz="1350" b="0">
                <a:solidFill>
                  <a:srgbClr val="73796D"/>
                </a:solidFill>
                <a:latin typeface="Nimbus Mono PS"/>
                <a:ea typeface="Nimbus Mono PS"/>
                <a:cs typeface="Nimbus Mono PS"/>
              </a:defRPr>
            </a:lvl1pPr>
            <a:lvl2pPr>
              <a:defRPr sz="1350" b="0">
                <a:solidFill>
                  <a:srgbClr val="73796D"/>
                </a:solidFill>
                <a:latin typeface="Nimbus Mono PS"/>
                <a:ea typeface="Nimbus Mono PS"/>
                <a:cs typeface="Nimbus Mono PS"/>
              </a:defRPr>
            </a:lvl2pPr>
            <a:lvl3pPr>
              <a:defRPr sz="1350" b="0">
                <a:solidFill>
                  <a:srgbClr val="73796D"/>
                </a:solidFill>
                <a:latin typeface="Nimbus Mono PS"/>
                <a:ea typeface="Nimbus Mono PS"/>
                <a:cs typeface="Nimbus Mono PS"/>
              </a:defRPr>
            </a:lvl3pPr>
            <a:lvl4pPr>
              <a:defRPr sz="1350" b="0">
                <a:solidFill>
                  <a:srgbClr val="73796D"/>
                </a:solidFill>
                <a:latin typeface="Nimbus Mono PS"/>
                <a:ea typeface="Nimbus Mono PS"/>
                <a:cs typeface="Nimbus Mono PS"/>
              </a:defRPr>
            </a:lvl4pPr>
            <a:lvl5pPr>
              <a:defRPr sz="1350" b="0">
                <a:solidFill>
                  <a:srgbClr val="73796D"/>
                </a:solidFill>
                <a:latin typeface="Nimbus Mono PS"/>
                <a:ea typeface="Nimbus Mono PS"/>
                <a:cs typeface="Nimbus Mono PS"/>
              </a:defRPr>
            </a:lvl5pPr>
            <a:lvl6pPr>
              <a:defRPr sz="1350" b="0">
                <a:solidFill>
                  <a:srgbClr val="73796D"/>
                </a:solidFill>
                <a:latin typeface="Nimbus Mono PS"/>
                <a:ea typeface="Nimbus Mono PS"/>
                <a:cs typeface="Nimbus Mono PS"/>
              </a:defRPr>
            </a:lvl6pPr>
            <a:lvl7pPr>
              <a:defRPr sz="1350" b="0">
                <a:solidFill>
                  <a:srgbClr val="73796D"/>
                </a:solidFill>
                <a:latin typeface="Nimbus Mono PS"/>
                <a:ea typeface="Nimbus Mono PS"/>
                <a:cs typeface="Nimbus Mono PS"/>
              </a:defRPr>
            </a:lvl7pPr>
            <a:lvl8pPr>
              <a:defRPr sz="1350" b="0">
                <a:solidFill>
                  <a:srgbClr val="73796D"/>
                </a:solidFill>
                <a:latin typeface="Nimbus Mono PS"/>
                <a:ea typeface="Nimbus Mono PS"/>
                <a:cs typeface="Nimbus Mono PS"/>
              </a:defRPr>
            </a:lvl8pPr>
            <a:lvl9pPr>
              <a:defRPr sz="1350" b="0">
                <a:solidFill>
                  <a:srgbClr val="73796D"/>
                </a:solidFill>
                <a:latin typeface="Nimbus Mono PS"/>
                <a:ea typeface="Nimbus Mono PS"/>
                <a:cs typeface="Nimbus Mono PS"/>
              </a:defRPr>
            </a:lvl9pPr>
          </a:lstStyle>
          <a:p xmlns:a="http://schemas.openxmlformats.org/drawingml/2006/main">
            <a:pPr>
              <a:defRPr sz="1350" b="0">
                <a:solidFill>
                  <a:srgbClr val="73796D"/>
                </a:solidFill>
                <a:latin typeface="Nimbus Mono PS"/>
                <a:ea typeface="Nimbus Mono PS"/>
                <a:cs typeface="Nimbus Mono PS"/>
              </a:defRPr>
            </a:pPr>
            <a:r>
              <a:rPr sz="1350" b="0">
                <a:solidFill>
                  <a:srgbClr val="73796D"/>
                </a:solidFill>
                <a:latin typeface="Nimbus Mono PS"/>
                <a:ea typeface="Nimbus Mono PS"/>
                <a:cs typeface="Nimbus Mono PS"/>
              </a:rPr>
              <a:t>CHF 10M FUND ALLOCATION</a:t>
            </a:r>
          </a:p>
        </p:txBody>
      </p:sp>
      <p:graphicFrame>
        <p:nvGraphicFramePr>
          <p:cNvPr id="8" name="">
            <a:extLst xmlns:a="http://schemas.openxmlformats.org/drawingml/2006/main">
              <a:ext uri="{FF2B5EF4-FFF2-40B4-BE49-F238E27FC236}">
                <a16:creationId xmlns:a16="http://schemas.microsoft.com/office/drawing/2014/main" id="{138E3E9A-4F16-4B42-A9FF-A44D41F429E1}"/>
              </a:ext>
            </a:extLst>
          </p:cNvPr>
          <p:cNvGraphicFramePr/>
          <p:nvPr/>
        </p:nvGraphicFramePr>
        <p:xfrm>
          <a:off xmlns:a="http://schemas.openxmlformats.org/drawingml/2006/main" x="666750" y="4333875"/>
          <a:ext xmlns:a="http://schemas.openxmlformats.org/drawingml/2006/main" cx="6905625" cy="2667000"/>
        </p:xfrm>
        <a:graphic xmlns:a="http://schemas.openxmlformats.org/drawingml/2006/main">
          <a:graphicData uri="http://schemas.openxmlformats.org/drawingml/2006/table">
            <a:tbl>
              <a:tblPr/>
              <a:tblGrid>
                <a:gridCol w="2286000"/>
                <a:gridCol w="4619625"/>
              </a:tblGrid>
              <a:tr h="666750">
                <a:tc>
                  <a:txBody>
                    <a:bodyPr/>
                    <a:lstStyle/>
                    <a:p>
                      <a:r>
                        <a:rPr sz="1875" b="1">
                          <a:solidFill>
                            <a:srgbClr val="171A16"/>
                          </a:solidFill>
                          <a:latin typeface="Nimbus Sans"/>
                          <a:ea typeface="Nimbus Sans"/>
                          <a:cs typeface="Nimbus Sans"/>
                        </a:rPr>
                        <a:t>Prototype</a:t>
                      </a:r>
                    </a:p>
                  </a:txBody>
                  <a:tcPr marL="152400" marR="133350" marT="95250" marB="95250">
                    <a:lnL w="5715">
                      <a:solidFill>
                        <a:srgbClr val="D4D7CE"/>
                      </a:solidFill>
                      <a:prstDash val="solid"/>
                    </a:lnL>
                    <a:lnR w="5715">
                      <a:solidFill>
                        <a:srgbClr val="D4D7CE"/>
                      </a:solidFill>
                      <a:prstDash val="solid"/>
                    </a:lnR>
                    <a:lnT w="5715">
                      <a:solidFill>
                        <a:srgbClr val="D4D7CE"/>
                      </a:solidFill>
                      <a:prstDash val="solid"/>
                    </a:lnT>
                    <a:lnB w="5715">
                      <a:solidFill>
                        <a:srgbClr val="D4D7CE"/>
                      </a:solidFill>
                      <a:prstDash val="solid"/>
                    </a:lnB>
                    <a:solidFill>
                      <a:srgbClr val="EFEEE9"/>
                    </a:solidFill>
                  </a:tcPr>
                </a:tc>
                <a:tc>
                  <a:txBody>
                    <a:bodyPr/>
                    <a:lstStyle/>
                    <a:p>
                      <a:r>
                        <a:rPr sz="1875" b="0">
                          <a:solidFill>
                            <a:srgbClr val="171A16"/>
                          </a:solidFill>
                          <a:latin typeface="Nimbus Sans"/>
                          <a:ea typeface="Nimbus Sans"/>
                          <a:cs typeface="Nimbus Sans"/>
                        </a:rPr>
                        <a:t>A working prototype, tested</a:t>
                      </a:r>
                    </a:p>
                  </a:txBody>
                  <a:tcPr marL="152400" marR="133350" marT="95250" marB="95250">
                    <a:lnR w="5715">
                      <a:solidFill>
                        <a:srgbClr val="D4D7CE"/>
                      </a:solidFill>
                      <a:prstDash val="solid"/>
                    </a:lnR>
                    <a:lnT w="5715">
                      <a:solidFill>
                        <a:srgbClr val="D4D7CE"/>
                      </a:solidFill>
                      <a:prstDash val="solid"/>
                    </a:lnT>
                    <a:lnB w="5715">
                      <a:solidFill>
                        <a:srgbClr val="D4D7CE"/>
                      </a:solidFill>
                      <a:prstDash val="solid"/>
                    </a:lnB>
                    <a:solidFill>
                      <a:srgbClr val="EFEEE9"/>
                    </a:solidFill>
                  </a:tcPr>
                </a:tc>
              </a:tr>
              <a:tr h="666750">
                <a:tc>
                  <a:txBody>
                    <a:bodyPr/>
                    <a:lstStyle/>
                    <a:p>
                      <a:r>
                        <a:rPr sz="1875" b="1">
                          <a:solidFill>
                            <a:srgbClr val="171A16"/>
                          </a:solidFill>
                          <a:latin typeface="Nimbus Sans"/>
                          <a:ea typeface="Nimbus Sans"/>
                          <a:cs typeface="Nimbus Sans"/>
                        </a:rPr>
                        <a:t>Company &amp; IP</a:t>
                      </a:r>
                    </a:p>
                  </a:txBody>
                  <a:tcPr marL="152400" marR="133350" marT="95250" marB="95250">
                    <a:lnL w="5715">
                      <a:solidFill>
                        <a:srgbClr val="D4D7CE"/>
                      </a:solidFill>
                      <a:prstDash val="solid"/>
                    </a:lnL>
                    <a:lnR w="5715">
                      <a:solidFill>
                        <a:srgbClr val="D4D7CE"/>
                      </a:solidFill>
                      <a:prstDash val="solid"/>
                    </a:lnR>
                    <a:lnB w="5715">
                      <a:solidFill>
                        <a:srgbClr val="D4D7CE"/>
                      </a:solidFill>
                      <a:prstDash val="solid"/>
                    </a:lnB>
                    <a:solidFill>
                      <a:srgbClr val="EFEEE9"/>
                    </a:solidFill>
                  </a:tcPr>
                </a:tc>
                <a:tc>
                  <a:txBody>
                    <a:bodyPr/>
                    <a:lstStyle/>
                    <a:p>
                      <a:r>
                        <a:rPr sz="1875" b="0">
                          <a:solidFill>
                            <a:srgbClr val="171A16"/>
                          </a:solidFill>
                          <a:latin typeface="Nimbus Sans"/>
                          <a:ea typeface="Nimbus Sans"/>
                          <a:cs typeface="Nimbus Sans"/>
                        </a:rPr>
                        <a:t>Incorporation, IP and ownership</a:t>
                      </a:r>
                    </a:p>
                  </a:txBody>
                  <a:tcPr marL="152400" marR="133350" marT="95250" marB="95250">
                    <a:lnR w="5715">
                      <a:solidFill>
                        <a:srgbClr val="D4D7CE"/>
                      </a:solidFill>
                      <a:prstDash val="solid"/>
                    </a:lnR>
                    <a:lnB w="5715">
                      <a:solidFill>
                        <a:srgbClr val="D4D7CE"/>
                      </a:solidFill>
                      <a:prstDash val="solid"/>
                    </a:lnB>
                    <a:solidFill>
                      <a:srgbClr val="EFEEE9"/>
                    </a:solidFill>
                  </a:tcPr>
                </a:tc>
              </a:tr>
              <a:tr h="666750">
                <a:tc>
                  <a:txBody>
                    <a:bodyPr/>
                    <a:lstStyle/>
                    <a:p>
                      <a:r>
                        <a:rPr sz="1875" b="1">
                          <a:solidFill>
                            <a:srgbClr val="171A16"/>
                          </a:solidFill>
                          <a:latin typeface="Nimbus Sans"/>
                          <a:ea typeface="Nimbus Sans"/>
                          <a:cs typeface="Nimbus Sans"/>
                        </a:rPr>
                        <a:t>Customer proof</a:t>
                      </a:r>
                    </a:p>
                  </a:txBody>
                  <a:tcPr marL="152400" marR="133350" marT="95250" marB="95250">
                    <a:lnL w="5715">
                      <a:solidFill>
                        <a:srgbClr val="D4D7CE"/>
                      </a:solidFill>
                      <a:prstDash val="solid"/>
                    </a:lnL>
                    <a:lnR w="5715">
                      <a:solidFill>
                        <a:srgbClr val="D4D7CE"/>
                      </a:solidFill>
                      <a:prstDash val="solid"/>
                    </a:lnR>
                    <a:lnB w="5715">
                      <a:solidFill>
                        <a:srgbClr val="D4D7CE"/>
                      </a:solidFill>
                      <a:prstDash val="solid"/>
                    </a:lnB>
                    <a:solidFill>
                      <a:srgbClr val="EFEEE9"/>
                    </a:solidFill>
                  </a:tcPr>
                </a:tc>
                <a:tc>
                  <a:txBody>
                    <a:bodyPr/>
                    <a:lstStyle/>
                    <a:p>
                      <a:r>
                        <a:rPr sz="1875" b="0">
                          <a:solidFill>
                            <a:srgbClr val="171A16"/>
                          </a:solidFill>
                          <a:latin typeface="Nimbus Sans"/>
                          <a:ea typeface="Nimbus Sans"/>
                          <a:cs typeface="Nimbus Sans"/>
                        </a:rPr>
                        <a:t>A buyer and credible economics</a:t>
                      </a:r>
                    </a:p>
                  </a:txBody>
                  <a:tcPr marL="152400" marR="133350" marT="95250" marB="95250">
                    <a:lnR w="5715">
                      <a:solidFill>
                        <a:srgbClr val="D4D7CE"/>
                      </a:solidFill>
                      <a:prstDash val="solid"/>
                    </a:lnR>
                    <a:lnB w="5715">
                      <a:solidFill>
                        <a:srgbClr val="D4D7CE"/>
                      </a:solidFill>
                      <a:prstDash val="solid"/>
                    </a:lnB>
                    <a:solidFill>
                      <a:srgbClr val="EFEEE9"/>
                    </a:solidFill>
                  </a:tcPr>
                </a:tc>
              </a:tr>
              <a:tr h="666750">
                <a:tc>
                  <a:txBody>
                    <a:bodyPr/>
                    <a:lstStyle/>
                    <a:p>
                      <a:r>
                        <a:rPr sz="1875" b="1">
                          <a:solidFill>
                            <a:srgbClr val="171A16"/>
                          </a:solidFill>
                          <a:latin typeface="Nimbus Sans"/>
                          <a:ea typeface="Nimbus Sans"/>
                          <a:cs typeface="Nimbus Sans"/>
                        </a:rPr>
                        <a:t>Seed readiness</a:t>
                      </a:r>
                    </a:p>
                  </a:txBody>
                  <a:tcPr marL="152400" marR="133350" marT="95250" marB="95250">
                    <a:lnL w="5715">
                      <a:solidFill>
                        <a:srgbClr val="D4D7CE"/>
                      </a:solidFill>
                      <a:prstDash val="solid"/>
                    </a:lnL>
                    <a:lnR w="5715">
                      <a:solidFill>
                        <a:srgbClr val="D4D7CE"/>
                      </a:solidFill>
                      <a:prstDash val="solid"/>
                    </a:lnR>
                    <a:lnB w="5715">
                      <a:solidFill>
                        <a:srgbClr val="D4D7CE"/>
                      </a:solidFill>
                      <a:prstDash val="solid"/>
                    </a:lnB>
                    <a:solidFill>
                      <a:srgbClr val="EFEEE9"/>
                    </a:solidFill>
                  </a:tcPr>
                </a:tc>
                <a:tc>
                  <a:txBody>
                    <a:bodyPr/>
                    <a:lstStyle/>
                    <a:p>
                      <a:r>
                        <a:rPr sz="1875" b="0">
                          <a:solidFill>
                            <a:srgbClr val="171A16"/>
                          </a:solidFill>
                          <a:latin typeface="Nimbus Sans"/>
                          <a:ea typeface="Nimbus Sans"/>
                          <a:cs typeface="Nimbus Sans"/>
                        </a:rPr>
                        <a:t>A plan and budget for the seed round</a:t>
                      </a:r>
                    </a:p>
                  </a:txBody>
                  <a:tcPr marL="152400" marR="133350" marT="95250" marB="95250">
                    <a:lnR w="5715">
                      <a:solidFill>
                        <a:srgbClr val="D4D7CE"/>
                      </a:solidFill>
                      <a:prstDash val="solid"/>
                    </a:lnR>
                    <a:lnB w="5715">
                      <a:solidFill>
                        <a:srgbClr val="D4D7CE"/>
                      </a:solidFill>
                      <a:prstDash val="solid"/>
                    </a:lnB>
                    <a:solidFill>
                      <a:srgbClr val="EFEEE9"/>
                    </a:solidFill>
                  </a:tcPr>
                </a:tc>
              </a:tr>
            </a:tbl>
          </a:graphicData>
        </a:graphic>
      </p:graphicFrame>
      <p:graphicFrame>
        <p:nvGraphicFramePr>
          <p:cNvPr id="9" name="">
            <a:extLst xmlns:a="http://schemas.openxmlformats.org/drawingml/2006/main">
              <a:ext uri="{FF2B5EF4-FFF2-40B4-BE49-F238E27FC236}">
                <a16:creationId xmlns:a16="http://schemas.microsoft.com/office/drawing/2014/main" id="{C307A438-DA4B-4126-A57F-8D8294DC7BE2}"/>
              </a:ext>
            </a:extLst>
          </p:cNvPr>
          <p:cNvGraphicFramePr/>
          <p:nvPr/>
        </p:nvGraphicFramePr>
        <p:xfrm>
          <a:off xmlns:a="http://schemas.openxmlformats.org/drawingml/2006/main" x="8239125" y="4333875"/>
          <a:ext xmlns:a="http://schemas.openxmlformats.org/drawingml/2006/main" cx="6334125" cy="2667000"/>
        </p:xfrm>
        <a:graphic xmlns:a="http://schemas.openxmlformats.org/drawingml/2006/main">
          <a:graphicData uri="http://schemas.openxmlformats.org/drawingml/2006/table">
            <a:tbl>
              <a:tblPr/>
              <a:tblGrid>
                <a:gridCol w="4619625"/>
                <a:gridCol w="1714500"/>
              </a:tblGrid>
              <a:tr h="381000">
                <a:tc>
                  <a:txBody>
                    <a:bodyPr/>
                    <a:lstStyle/>
                    <a:p>
                      <a:r>
                        <a:rPr sz="1350" b="0">
                          <a:solidFill>
                            <a:srgbClr val="171A16"/>
                          </a:solidFill>
                          <a:latin typeface="Nimbus Mono PS"/>
                          <a:ea typeface="Nimbus Mono PS"/>
                          <a:cs typeface="Nimbus Mono PS"/>
                        </a:rPr>
                        <a:t>ALLOCATION</a:t>
                      </a:r>
                    </a:p>
                  </a:txBody>
                  <a:tcPr marL="152400" marR="133350" marT="57150" marB="57150">
                    <a:lnL w="5715">
                      <a:solidFill>
                        <a:srgbClr val="D4D7CE"/>
                      </a:solidFill>
                      <a:prstDash val="solid"/>
                    </a:lnL>
                    <a:lnR w="5715">
                      <a:solidFill>
                        <a:srgbClr val="D4D7CE"/>
                      </a:solidFill>
                      <a:prstDash val="solid"/>
                    </a:lnR>
                    <a:lnT w="5715">
                      <a:solidFill>
                        <a:srgbClr val="D4D7CE"/>
                      </a:solidFill>
                      <a:prstDash val="solid"/>
                    </a:lnT>
                    <a:lnB w="5715">
                      <a:solidFill>
                        <a:srgbClr val="D4D7CE"/>
                      </a:solidFill>
                      <a:prstDash val="solid"/>
                    </a:lnB>
                    <a:solidFill>
                      <a:srgbClr val="E6E8DF"/>
                    </a:solidFill>
                  </a:tcPr>
                </a:tc>
                <a:tc>
                  <a:txBody>
                    <a:bodyPr/>
                    <a:lstStyle/>
                    <a:p>
                      <a:r>
                        <a:rPr sz="1350" b="1">
                          <a:solidFill>
                            <a:srgbClr val="171A16"/>
                          </a:solidFill>
                          <a:latin typeface="Nimbus Mono PS"/>
                          <a:ea typeface="Nimbus Mono PS"/>
                          <a:cs typeface="Nimbus Mono PS"/>
                        </a:rPr>
                        <a:t>CHF M</a:t>
                      </a:r>
                    </a:p>
                  </a:txBody>
                  <a:tcPr marL="152400" marR="133350" marT="57150" marB="57150">
                    <a:lnR w="5715">
                      <a:solidFill>
                        <a:srgbClr val="D4D7CE"/>
                      </a:solidFill>
                      <a:prstDash val="solid"/>
                    </a:lnR>
                    <a:lnT w="5715">
                      <a:solidFill>
                        <a:srgbClr val="D4D7CE"/>
                      </a:solidFill>
                      <a:prstDash val="solid"/>
                    </a:lnT>
                    <a:lnB w="5715">
                      <a:solidFill>
                        <a:srgbClr val="D4D7CE"/>
                      </a:solidFill>
                      <a:prstDash val="solid"/>
                    </a:lnB>
                    <a:solidFill>
                      <a:srgbClr val="E6E8DF"/>
                    </a:solidFill>
                  </a:tcPr>
                </a:tc>
              </a:tr>
              <a:tr h="457200">
                <a:tc>
                  <a:txBody>
                    <a:bodyPr/>
                    <a:lstStyle/>
                    <a:p>
                      <a:r>
                        <a:rPr sz="1875" b="0">
                          <a:solidFill>
                            <a:srgbClr val="171A16"/>
                          </a:solidFill>
                          <a:latin typeface="Nimbus Sans"/>
                          <a:ea typeface="Nimbus Sans"/>
                          <a:cs typeface="Nimbus Sans"/>
                        </a:rPr>
                        <a:t>First cheques</a:t>
                      </a:r>
                    </a:p>
                  </a:txBody>
                  <a:tcPr marL="152400" marR="133350" marT="57150" marB="57150">
                    <a:lnL w="5715">
                      <a:solidFill>
                        <a:srgbClr val="D4D7CE"/>
                      </a:solidFill>
                      <a:prstDash val="solid"/>
                    </a:lnL>
                    <a:lnR w="5715">
                      <a:solidFill>
                        <a:srgbClr val="D4D7CE"/>
                      </a:solidFill>
                      <a:prstDash val="solid"/>
                    </a:lnR>
                    <a:lnB w="5715">
                      <a:solidFill>
                        <a:srgbClr val="D4D7CE"/>
                      </a:solidFill>
                      <a:prstDash val="solid"/>
                    </a:lnB>
                    <a:solidFill>
                      <a:srgbClr val="EFEEE9"/>
                    </a:solidFill>
                  </a:tcPr>
                </a:tc>
                <a:tc>
                  <a:txBody>
                    <a:bodyPr/>
                    <a:lstStyle/>
                    <a:p>
                      <a:r>
                        <a:rPr sz="1875" b="1">
                          <a:solidFill>
                            <a:srgbClr val="171A16"/>
                          </a:solidFill>
                          <a:latin typeface="Nimbus Sans"/>
                          <a:ea typeface="Nimbus Sans"/>
                          <a:cs typeface="Nimbus Sans"/>
                        </a:rPr>
                        <a:t>5.0</a:t>
                      </a:r>
                    </a:p>
                  </a:txBody>
                  <a:tcPr marL="152400" marR="133350" marT="57150" marB="57150">
                    <a:lnR w="5715">
                      <a:solidFill>
                        <a:srgbClr val="D4D7CE"/>
                      </a:solidFill>
                      <a:prstDash val="solid"/>
                    </a:lnR>
                    <a:lnB w="5715">
                      <a:solidFill>
                        <a:srgbClr val="D4D7CE"/>
                      </a:solidFill>
                      <a:prstDash val="solid"/>
                    </a:lnB>
                    <a:solidFill>
                      <a:srgbClr val="EFEEE9"/>
                    </a:solidFill>
                  </a:tcPr>
                </a:tc>
              </a:tr>
              <a:tr h="457200">
                <a:tc>
                  <a:txBody>
                    <a:bodyPr/>
                    <a:lstStyle/>
                    <a:p>
                      <a:r>
                        <a:rPr sz="1875" b="0">
                          <a:solidFill>
                            <a:srgbClr val="B77D28"/>
                          </a:solidFill>
                          <a:latin typeface="Nimbus Sans"/>
                          <a:ea typeface="Nimbus Sans"/>
                          <a:cs typeface="Nimbus Sans"/>
                        </a:rPr>
                        <a:t>Follow-ons</a:t>
                      </a:r>
                    </a:p>
                  </a:txBody>
                  <a:tcPr marL="152400" marR="133350" marT="57150" marB="57150">
                    <a:lnL w="5715">
                      <a:solidFill>
                        <a:srgbClr val="D4D7CE"/>
                      </a:solidFill>
                      <a:prstDash val="solid"/>
                    </a:lnL>
                    <a:lnR w="5715">
                      <a:solidFill>
                        <a:srgbClr val="D4D7CE"/>
                      </a:solidFill>
                      <a:prstDash val="solid"/>
                    </a:lnR>
                    <a:lnB w="5715">
                      <a:solidFill>
                        <a:srgbClr val="D4D7CE"/>
                      </a:solidFill>
                      <a:prstDash val="solid"/>
                    </a:lnB>
                    <a:solidFill>
                      <a:srgbClr val="EFEEE9"/>
                    </a:solidFill>
                  </a:tcPr>
                </a:tc>
                <a:tc>
                  <a:txBody>
                    <a:bodyPr/>
                    <a:lstStyle/>
                    <a:p>
                      <a:r>
                        <a:rPr sz="1875" b="1">
                          <a:solidFill>
                            <a:srgbClr val="B77D28"/>
                          </a:solidFill>
                          <a:latin typeface="Nimbus Sans"/>
                          <a:ea typeface="Nimbus Sans"/>
                          <a:cs typeface="Nimbus Sans"/>
                        </a:rPr>
                        <a:t>3.0</a:t>
                      </a:r>
                    </a:p>
                  </a:txBody>
                  <a:tcPr marL="152400" marR="133350" marT="57150" marB="57150">
                    <a:lnR w="5715">
                      <a:solidFill>
                        <a:srgbClr val="D4D7CE"/>
                      </a:solidFill>
                      <a:prstDash val="solid"/>
                    </a:lnR>
                    <a:lnB w="5715">
                      <a:solidFill>
                        <a:srgbClr val="D4D7CE"/>
                      </a:solidFill>
                      <a:prstDash val="solid"/>
                    </a:lnB>
                    <a:solidFill>
                      <a:srgbClr val="EFEEE9"/>
                    </a:solidFill>
                  </a:tcPr>
                </a:tc>
              </a:tr>
              <a:tr h="457200">
                <a:tc>
                  <a:txBody>
                    <a:bodyPr/>
                    <a:lstStyle/>
                    <a:p>
                      <a:r>
                        <a:rPr sz="1875" b="0">
                          <a:solidFill>
                            <a:srgbClr val="171A16"/>
                          </a:solidFill>
                          <a:latin typeface="Nimbus Sans"/>
                          <a:ea typeface="Nimbus Sans"/>
                          <a:cs typeface="Nimbus Sans"/>
                        </a:rPr>
                        <a:t>Lifetime fees¹</a:t>
                      </a:r>
                    </a:p>
                  </a:txBody>
                  <a:tcPr marL="152400" marR="133350" marT="57150" marB="57150">
                    <a:lnL w="5715">
                      <a:solidFill>
                        <a:srgbClr val="D4D7CE"/>
                      </a:solidFill>
                      <a:prstDash val="solid"/>
                    </a:lnL>
                    <a:lnR w="5715">
                      <a:solidFill>
                        <a:srgbClr val="D4D7CE"/>
                      </a:solidFill>
                      <a:prstDash val="solid"/>
                    </a:lnR>
                    <a:lnB w="5715">
                      <a:solidFill>
                        <a:srgbClr val="D4D7CE"/>
                      </a:solidFill>
                      <a:prstDash val="solid"/>
                    </a:lnB>
                    <a:solidFill>
                      <a:srgbClr val="EFEEE9"/>
                    </a:solidFill>
                  </a:tcPr>
                </a:tc>
                <a:tc>
                  <a:txBody>
                    <a:bodyPr/>
                    <a:lstStyle/>
                    <a:p>
                      <a:r>
                        <a:rPr sz="1875" b="1">
                          <a:solidFill>
                            <a:srgbClr val="171A16"/>
                          </a:solidFill>
                          <a:latin typeface="Nimbus Sans"/>
                          <a:ea typeface="Nimbus Sans"/>
                          <a:cs typeface="Nimbus Sans"/>
                        </a:rPr>
                        <a:t>1.5</a:t>
                      </a:r>
                    </a:p>
                  </a:txBody>
                  <a:tcPr marL="152400" marR="133350" marT="57150" marB="57150">
                    <a:lnR w="5715">
                      <a:solidFill>
                        <a:srgbClr val="D4D7CE"/>
                      </a:solidFill>
                      <a:prstDash val="solid"/>
                    </a:lnR>
                    <a:lnB w="5715">
                      <a:solidFill>
                        <a:srgbClr val="D4D7CE"/>
                      </a:solidFill>
                      <a:prstDash val="solid"/>
                    </a:lnB>
                    <a:solidFill>
                      <a:srgbClr val="EFEEE9"/>
                    </a:solidFill>
                  </a:tcPr>
                </a:tc>
              </a:tr>
              <a:tr h="457200">
                <a:tc>
                  <a:txBody>
                    <a:bodyPr/>
                    <a:lstStyle/>
                    <a:p>
                      <a:r>
                        <a:rPr sz="1875" b="0">
                          <a:solidFill>
                            <a:srgbClr val="171A16"/>
                          </a:solidFill>
                          <a:latin typeface="Nimbus Sans"/>
                          <a:ea typeface="Nimbus Sans"/>
                          <a:cs typeface="Nimbus Sans"/>
                        </a:rPr>
                        <a:t>Expenses</a:t>
                      </a:r>
                    </a:p>
                  </a:txBody>
                  <a:tcPr marL="152400" marR="133350" marT="57150" marB="57150">
                    <a:lnL w="5715">
                      <a:solidFill>
                        <a:srgbClr val="D4D7CE"/>
                      </a:solidFill>
                      <a:prstDash val="solid"/>
                    </a:lnL>
                    <a:lnR w="5715">
                      <a:solidFill>
                        <a:srgbClr val="D4D7CE"/>
                      </a:solidFill>
                      <a:prstDash val="solid"/>
                    </a:lnR>
                    <a:lnB w="5715">
                      <a:solidFill>
                        <a:srgbClr val="D4D7CE"/>
                      </a:solidFill>
                      <a:prstDash val="solid"/>
                    </a:lnB>
                    <a:solidFill>
                      <a:srgbClr val="EFEEE9"/>
                    </a:solidFill>
                  </a:tcPr>
                </a:tc>
                <a:tc>
                  <a:txBody>
                    <a:bodyPr/>
                    <a:lstStyle/>
                    <a:p>
                      <a:r>
                        <a:rPr sz="1875" b="1">
                          <a:solidFill>
                            <a:srgbClr val="171A16"/>
                          </a:solidFill>
                          <a:latin typeface="Nimbus Sans"/>
                          <a:ea typeface="Nimbus Sans"/>
                          <a:cs typeface="Nimbus Sans"/>
                        </a:rPr>
                        <a:t>0.5</a:t>
                      </a:r>
                    </a:p>
                  </a:txBody>
                  <a:tcPr marL="152400" marR="133350" marT="57150" marB="57150">
                    <a:lnR w="5715">
                      <a:solidFill>
                        <a:srgbClr val="D4D7CE"/>
                      </a:solidFill>
                      <a:prstDash val="solid"/>
                    </a:lnR>
                    <a:lnB w="5715">
                      <a:solidFill>
                        <a:srgbClr val="D4D7CE"/>
                      </a:solidFill>
                      <a:prstDash val="solid"/>
                    </a:lnB>
                    <a:solidFill>
                      <a:srgbClr val="EFEEE9"/>
                    </a:solidFill>
                  </a:tcPr>
                </a:tc>
              </a:tr>
              <a:tr h="457200">
                <a:tc>
                  <a:txBody>
                    <a:bodyPr/>
                    <a:lstStyle/>
                    <a:p>
                      <a:r>
                        <a:rPr sz="1875" b="1">
                          <a:solidFill>
                            <a:srgbClr val="171A16"/>
                          </a:solidFill>
                          <a:latin typeface="Nimbus Sans"/>
                          <a:ea typeface="Nimbus Sans"/>
                          <a:cs typeface="Nimbus Sans"/>
                        </a:rPr>
                        <a:t>Total</a:t>
                      </a:r>
                    </a:p>
                  </a:txBody>
                  <a:tcPr marL="152400" marR="133350" marT="57150" marB="57150">
                    <a:lnL w="5715">
                      <a:solidFill>
                        <a:srgbClr val="D4D7CE"/>
                      </a:solidFill>
                      <a:prstDash val="solid"/>
                    </a:lnL>
                    <a:lnR w="5715">
                      <a:solidFill>
                        <a:srgbClr val="D4D7CE"/>
                      </a:solidFill>
                      <a:prstDash val="solid"/>
                    </a:lnR>
                    <a:lnB w="5715">
                      <a:solidFill>
                        <a:srgbClr val="D4D7CE"/>
                      </a:solidFill>
                      <a:prstDash val="solid"/>
                    </a:lnB>
                    <a:solidFill>
                      <a:srgbClr val="EFEEE9"/>
                    </a:solidFill>
                  </a:tcPr>
                </a:tc>
                <a:tc>
                  <a:txBody>
                    <a:bodyPr/>
                    <a:lstStyle/>
                    <a:p>
                      <a:r>
                        <a:rPr sz="1875" b="1">
                          <a:solidFill>
                            <a:srgbClr val="171A16"/>
                          </a:solidFill>
                          <a:latin typeface="Nimbus Sans"/>
                          <a:ea typeface="Nimbus Sans"/>
                          <a:cs typeface="Nimbus Sans"/>
                        </a:rPr>
                        <a:t>10.0</a:t>
                      </a:r>
                    </a:p>
                  </a:txBody>
                  <a:tcPr marL="152400" marR="133350" marT="57150" marB="57150">
                    <a:lnR w="5715">
                      <a:solidFill>
                        <a:srgbClr val="D4D7CE"/>
                      </a:solidFill>
                      <a:prstDash val="solid"/>
                    </a:lnR>
                    <a:lnB w="5715">
                      <a:solidFill>
                        <a:srgbClr val="D4D7CE"/>
                      </a:solidFill>
                      <a:prstDash val="solid"/>
                    </a:lnB>
                    <a:solidFill>
                      <a:srgbClr val="EFEEE9"/>
                    </a:solidFill>
                  </a:tcPr>
                </a:tc>
              </a:tr>
            </a:tbl>
          </a:graphicData>
        </a:graphic>
      </p:graphicFrame>
      <p:sp>
        <p:nvSpPr>
          <p:cNvPr id="10" name="construction">
            <a:extLst xmlns:a="http://schemas.openxmlformats.org/drawingml/2006/main">
              <a:ext uri="{FF2B5EF4-FFF2-40B4-BE49-F238E27FC236}">
                <a16:creationId xmlns:a16="http://schemas.microsoft.com/office/drawing/2014/main" id="{854C0F51-4FF3-4334-AC86-10176E7941A1}"/>
              </a:ext>
            </a:extLst>
          </p:cNvPr>
          <p:cNvSpPr>
            <a:spLocks xmlns:a="http://schemas.openxmlformats.org/drawingml/2006/main" noGrp="1"/>
          </p:cNvSpPr>
          <p:nvPr/>
        </p:nvSpPr>
        <p:spPr>
          <a:xfrm xmlns:a="http://schemas.openxmlformats.org/drawingml/2006/main">
            <a:off x="666750" y="7400925"/>
            <a:ext cx="139065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1">
                <a:solidFill>
                  <a:srgbClr val="171A16"/>
                </a:solidFill>
                <a:latin typeface="Nimbus Sans"/>
                <a:ea typeface="Nimbus Sans"/>
                <a:cs typeface="Nimbus Sans"/>
              </a:defRPr>
            </a:defPPr>
            <a:lvl1pPr>
              <a:defRPr sz="2400" b="1">
                <a:solidFill>
                  <a:srgbClr val="171A16"/>
                </a:solidFill>
                <a:latin typeface="Nimbus Sans"/>
                <a:ea typeface="Nimbus Sans"/>
                <a:cs typeface="Nimbus Sans"/>
              </a:defRPr>
            </a:lvl1pPr>
            <a:lvl2pPr>
              <a:defRPr sz="2400" b="1">
                <a:solidFill>
                  <a:srgbClr val="171A16"/>
                </a:solidFill>
                <a:latin typeface="Nimbus Sans"/>
                <a:ea typeface="Nimbus Sans"/>
                <a:cs typeface="Nimbus Sans"/>
              </a:defRPr>
            </a:lvl2pPr>
            <a:lvl3pPr>
              <a:defRPr sz="2400" b="1">
                <a:solidFill>
                  <a:srgbClr val="171A16"/>
                </a:solidFill>
                <a:latin typeface="Nimbus Sans"/>
                <a:ea typeface="Nimbus Sans"/>
                <a:cs typeface="Nimbus Sans"/>
              </a:defRPr>
            </a:lvl3pPr>
            <a:lvl4pPr>
              <a:defRPr sz="2400" b="1">
                <a:solidFill>
                  <a:srgbClr val="171A16"/>
                </a:solidFill>
                <a:latin typeface="Nimbus Sans"/>
                <a:ea typeface="Nimbus Sans"/>
                <a:cs typeface="Nimbus Sans"/>
              </a:defRPr>
            </a:lvl4pPr>
            <a:lvl5pPr>
              <a:defRPr sz="2400" b="1">
                <a:solidFill>
                  <a:srgbClr val="171A16"/>
                </a:solidFill>
                <a:latin typeface="Nimbus Sans"/>
                <a:ea typeface="Nimbus Sans"/>
                <a:cs typeface="Nimbus Sans"/>
              </a:defRPr>
            </a:lvl5pPr>
            <a:lvl6pPr>
              <a:defRPr sz="2400" b="1">
                <a:solidFill>
                  <a:srgbClr val="171A16"/>
                </a:solidFill>
                <a:latin typeface="Nimbus Sans"/>
                <a:ea typeface="Nimbus Sans"/>
                <a:cs typeface="Nimbus Sans"/>
              </a:defRPr>
            </a:lvl6pPr>
            <a:lvl7pPr>
              <a:defRPr sz="2400" b="1">
                <a:solidFill>
                  <a:srgbClr val="171A16"/>
                </a:solidFill>
                <a:latin typeface="Nimbus Sans"/>
                <a:ea typeface="Nimbus Sans"/>
                <a:cs typeface="Nimbus Sans"/>
              </a:defRPr>
            </a:lvl7pPr>
            <a:lvl8pPr>
              <a:defRPr sz="2400" b="1">
                <a:solidFill>
                  <a:srgbClr val="171A16"/>
                </a:solidFill>
                <a:latin typeface="Nimbus Sans"/>
                <a:ea typeface="Nimbus Sans"/>
                <a:cs typeface="Nimbus Sans"/>
              </a:defRPr>
            </a:lvl8pPr>
            <a:lvl9pPr>
              <a:defRPr sz="2400" b="1">
                <a:solidFill>
                  <a:srgbClr val="171A16"/>
                </a:solidFill>
                <a:latin typeface="Nimbus Sans"/>
                <a:ea typeface="Nimbus Sans"/>
                <a:cs typeface="Nimbus Sans"/>
              </a:defRPr>
            </a:lvl9pPr>
          </a:lstStyle>
          <a:p xmlns:a="http://schemas.openxmlformats.org/drawingml/2006/main">
            <a:pPr>
              <a:defRPr sz="2400" b="1">
                <a:solidFill>
                  <a:srgbClr val="171A16"/>
                </a:solidFill>
                <a:latin typeface="Nimbus Sans"/>
                <a:ea typeface="Nimbus Sans"/>
                <a:cs typeface="Nimbus Sans"/>
              </a:defRPr>
            </a:pPr>
            <a:r>
              <a:rPr sz="2400" b="1">
                <a:solidFill>
                  <a:srgbClr val="171A16"/>
                </a:solidFill>
                <a:latin typeface="Nimbus Sans"/>
                <a:ea typeface="Nimbus Sans"/>
                <a:cs typeface="Nimbus Sans"/>
              </a:rPr>
              <a:t>Approx. 50 first investments, with CHF 3M reserved for selected follow-ons.</a:t>
            </a:r>
          </a:p>
        </p:txBody>
      </p:sp>
      <p:sp>
        <p:nvSpPr>
          <p:cNvPr id="11" name="footnote">
            <a:extLst xmlns:a="http://schemas.openxmlformats.org/drawingml/2006/main">
              <a:ext uri="{FF2B5EF4-FFF2-40B4-BE49-F238E27FC236}">
                <a16:creationId xmlns:a16="http://schemas.microsoft.com/office/drawing/2014/main" id="{CD7FF5DA-E106-462A-8F0F-62E705781805}"/>
              </a:ext>
            </a:extLst>
          </p:cNvPr>
          <p:cNvSpPr>
            <a:spLocks xmlns:a="http://schemas.openxmlformats.org/drawingml/2006/main" noGrp="1"/>
          </p:cNvSpPr>
          <p:nvPr/>
        </p:nvSpPr>
        <p:spPr>
          <a:xfrm xmlns:a="http://schemas.openxmlformats.org/drawingml/2006/main">
            <a:off x="666750" y="8096250"/>
            <a:ext cx="13906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b="0">
                <a:solidFill>
                  <a:srgbClr val="73796D"/>
                </a:solidFill>
                <a:latin typeface="Nimbus Sans"/>
                <a:ea typeface="Nimbus Sans"/>
                <a:cs typeface="Nimbus Sans"/>
              </a:defRPr>
            </a:defPPr>
            <a:lvl1pPr>
              <a:defRPr sz="1050" b="0">
                <a:solidFill>
                  <a:srgbClr val="73796D"/>
                </a:solidFill>
                <a:latin typeface="Nimbus Sans"/>
                <a:ea typeface="Nimbus Sans"/>
                <a:cs typeface="Nimbus Sans"/>
              </a:defRPr>
            </a:lvl1pPr>
            <a:lvl2pPr>
              <a:defRPr sz="1050" b="0">
                <a:solidFill>
                  <a:srgbClr val="73796D"/>
                </a:solidFill>
                <a:latin typeface="Nimbus Sans"/>
                <a:ea typeface="Nimbus Sans"/>
                <a:cs typeface="Nimbus Sans"/>
              </a:defRPr>
            </a:lvl2pPr>
            <a:lvl3pPr>
              <a:defRPr sz="1050" b="0">
                <a:solidFill>
                  <a:srgbClr val="73796D"/>
                </a:solidFill>
                <a:latin typeface="Nimbus Sans"/>
                <a:ea typeface="Nimbus Sans"/>
                <a:cs typeface="Nimbus Sans"/>
              </a:defRPr>
            </a:lvl3pPr>
            <a:lvl4pPr>
              <a:defRPr sz="1050" b="0">
                <a:solidFill>
                  <a:srgbClr val="73796D"/>
                </a:solidFill>
                <a:latin typeface="Nimbus Sans"/>
                <a:ea typeface="Nimbus Sans"/>
                <a:cs typeface="Nimbus Sans"/>
              </a:defRPr>
            </a:lvl4pPr>
            <a:lvl5pPr>
              <a:defRPr sz="1050" b="0">
                <a:solidFill>
                  <a:srgbClr val="73796D"/>
                </a:solidFill>
                <a:latin typeface="Nimbus Sans"/>
                <a:ea typeface="Nimbus Sans"/>
                <a:cs typeface="Nimbus Sans"/>
              </a:defRPr>
            </a:lvl5pPr>
            <a:lvl6pPr>
              <a:defRPr sz="1050" b="0">
                <a:solidFill>
                  <a:srgbClr val="73796D"/>
                </a:solidFill>
                <a:latin typeface="Nimbus Sans"/>
                <a:ea typeface="Nimbus Sans"/>
                <a:cs typeface="Nimbus Sans"/>
              </a:defRPr>
            </a:lvl6pPr>
            <a:lvl7pPr>
              <a:defRPr sz="1050" b="0">
                <a:solidFill>
                  <a:srgbClr val="73796D"/>
                </a:solidFill>
                <a:latin typeface="Nimbus Sans"/>
                <a:ea typeface="Nimbus Sans"/>
                <a:cs typeface="Nimbus Sans"/>
              </a:defRPr>
            </a:lvl7pPr>
            <a:lvl8pPr>
              <a:defRPr sz="1050" b="0">
                <a:solidFill>
                  <a:srgbClr val="73796D"/>
                </a:solidFill>
                <a:latin typeface="Nimbus Sans"/>
                <a:ea typeface="Nimbus Sans"/>
                <a:cs typeface="Nimbus Sans"/>
              </a:defRPr>
            </a:lvl8pPr>
            <a:lvl9pPr>
              <a:defRPr sz="1050" b="0">
                <a:solidFill>
                  <a:srgbClr val="73796D"/>
                </a:solidFill>
                <a:latin typeface="Nimbus Sans"/>
                <a:ea typeface="Nimbus Sans"/>
                <a:cs typeface="Nimbus Sans"/>
              </a:defRPr>
            </a:lvl9pPr>
          </a:lstStyle>
          <a:p xmlns:a="http://schemas.openxmlformats.org/drawingml/2006/main">
            <a:pPr>
              <a:defRPr sz="1050" b="0">
                <a:solidFill>
                  <a:srgbClr val="73796D"/>
                </a:solidFill>
                <a:latin typeface="Nimbus Sans"/>
                <a:ea typeface="Nimbus Sans"/>
                <a:cs typeface="Nimbus Sans"/>
              </a:defRPr>
            </a:pPr>
            <a:r>
              <a:rPr sz="1050" b="0">
                <a:solidFill>
                  <a:srgbClr val="73796D"/>
                </a:solidFill>
                <a:latin typeface="Nimbus Sans"/>
                <a:ea typeface="Nimbus Sans"/>
                <a:cs typeface="Nimbus Sans"/>
              </a:rPr>
              <a:t>Illustrative construction. ¹ CHF 1.5M lifetime fees assumes a declining base or step-down. Portfolio size, allocation and individual milestones remain subject to final terms and diligence.</a:t>
            </a:r>
          </a:p>
        </p:txBody>
      </p:sp>
    </p:spTree>
    <p:extLst>
      <p:ext uri="{BB962C8B-B14F-4D97-AF65-F5344CB8AC3E}">
        <p14:creationId xmlns:p14="http://schemas.microsoft.com/office/powerpoint/2010/main" val="1536975533"/>
      </p:ext>
    </p:extLst>
  </p:cSld>
</p:sld>
</file>

<file path=ppt/slides/slide9.xml><?xml version="1.0" encoding="utf-8"?>
<p:sld xmlns:p="http://schemas.openxmlformats.org/presentationml/2006/main">
  <p:cSld>
    <p:bg>
      <p:bgPr>
        <a:solidFill xmlns:a="http://schemas.openxmlformats.org/drawingml/2006/main">
          <a:srgbClr val="202020"/>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751731A-04DE-4B58-BAE6-FF1DC18A613A}"/>
              </a:ext>
            </a:extLst>
          </p:cNvPr>
          <p:cNvSpPr>
            <a:spLocks xmlns:a="http://schemas.openxmlformats.org/drawingml/2006/main" noGrp="1"/>
          </p:cNvSpPr>
          <p:nvPr/>
        </p:nvSpPr>
        <p:spPr>
          <a:xfrm xmlns:a="http://schemas.openxmlformats.org/drawingml/2006/main">
            <a:off x="666750" y="409575"/>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650" b="1">
                <a:solidFill>
                  <a:srgbClr val="EFEEE9"/>
                </a:solidFill>
                <a:latin typeface="Nimbus Sans"/>
                <a:ea typeface="Nimbus Sans"/>
                <a:cs typeface="Nimbus Sans"/>
              </a:defRPr>
            </a:pPr>
            <a:r>
              <a:rPr sz="1650" b="1">
                <a:solidFill>
                  <a:srgbClr val="EFEEE9"/>
                </a:solidFill>
                <a:latin typeface="Nimbus Sans"/>
                <a:ea typeface="Nimbus Sans"/>
                <a:cs typeface="Nimbus Sans"/>
              </a:rPr>
              <a:t>ROBOTICS CAPITAL</a:t>
            </a:r>
          </a:p>
        </p:txBody>
      </p:sp>
      <p:sp>
        <p:nvSpPr>
          <p:cNvPr id="2" name="">
            <a:extLst xmlns:a="http://schemas.openxmlformats.org/drawingml/2006/main">
              <a:ext uri="{FF2B5EF4-FFF2-40B4-BE49-F238E27FC236}">
                <a16:creationId xmlns:a16="http://schemas.microsoft.com/office/drawing/2014/main" id="{3669F6A1-4EFF-4254-ACEC-95E9E6FD6C66}"/>
              </a:ext>
            </a:extLst>
          </p:cNvPr>
          <p:cNvSpPr>
            <a:spLocks xmlns:a="http://schemas.openxmlformats.org/drawingml/2006/main" noGrp="1"/>
          </p:cNvSpPr>
          <p:nvPr/>
        </p:nvSpPr>
        <p:spPr>
          <a:xfrm xmlns:a="http://schemas.openxmlformats.org/drawingml/2006/main">
            <a:off x="6286500" y="4381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200" b="0">
                <a:solidFill>
                  <a:srgbClr val="A4A59C"/>
                </a:solidFill>
                <a:latin typeface="Nimbus Mono PS"/>
                <a:ea typeface="Nimbus Mono PS"/>
                <a:cs typeface="Nimbus Mono PS"/>
              </a:defRPr>
            </a:pPr>
            <a:r>
              <a:rPr sz="1200" b="0">
                <a:solidFill>
                  <a:srgbClr val="A4A59C"/>
                </a:solidFill>
                <a:latin typeface="Nimbus Mono PS"/>
                <a:ea typeface="Nimbus Mono PS"/>
                <a:cs typeface="Nimbus Mono PS"/>
              </a:rPr>
              <a:t>SWITZERLAND ROBOTICS FUND 1</a:t>
            </a:r>
          </a:p>
        </p:txBody>
      </p:sp>
      <p:sp>
        <p:nvSpPr>
          <p:cNvPr id="3" name="">
            <a:extLst xmlns:a="http://schemas.openxmlformats.org/drawingml/2006/main">
              <a:ext uri="{FF2B5EF4-FFF2-40B4-BE49-F238E27FC236}">
                <a16:creationId xmlns:a16="http://schemas.microsoft.com/office/drawing/2014/main" id="{5E9020B9-CDBA-4CDD-8785-822DBB27973D}"/>
              </a:ext>
            </a:extLst>
          </p:cNvPr>
          <p:cNvSpPr>
            <a:spLocks xmlns:a="http://schemas.openxmlformats.org/drawingml/2006/main" noGrp="1"/>
          </p:cNvSpPr>
          <p:nvPr/>
        </p:nvSpPr>
        <p:spPr>
          <a:xfrm xmlns:a="http://schemas.openxmlformats.org/drawingml/2006/main">
            <a:off x="13811250" y="409575"/>
            <a:ext cx="76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09</a:t>
            </a:r>
          </a:p>
        </p:txBody>
      </p:sp>
      <p:sp>
        <p:nvSpPr>
          <p:cNvPr id="4" name="">
            <a:extLst xmlns:a="http://schemas.openxmlformats.org/drawingml/2006/main">
              <a:ext uri="{FF2B5EF4-FFF2-40B4-BE49-F238E27FC236}">
                <a16:creationId xmlns:a16="http://schemas.microsoft.com/office/drawing/2014/main" id="{0476DE68-6782-48B1-AC51-DF5B676F02E0}"/>
              </a:ext>
            </a:extLst>
          </p:cNvPr>
          <p:cNvSpPr>
            <a:spLocks xmlns:a="http://schemas.openxmlformats.org/drawingml/2006/main" noGrp="1"/>
          </p:cNvSpPr>
          <p:nvPr/>
        </p:nvSpPr>
        <p:spPr>
          <a:xfrm xmlns:a="http://schemas.openxmlformats.org/drawingml/2006/main">
            <a:off x="666750" y="1304925"/>
            <a:ext cx="13906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5925" b="1">
                <a:solidFill>
                  <a:srgbClr val="EFEEE9"/>
                </a:solidFill>
                <a:latin typeface="Nimbus Sans"/>
                <a:ea typeface="Nimbus Sans"/>
                <a:cs typeface="Nimbus Sans"/>
              </a:defRPr>
            </a:pPr>
            <a:r>
              <a:rPr sz="5925" b="1">
                <a:solidFill>
                  <a:srgbClr val="EFEEE9"/>
                </a:solidFill>
                <a:latin typeface="Nimbus Sans"/>
                <a:ea typeface="Nimbus Sans"/>
                <a:cs typeface="Nimbus Sans"/>
              </a:rPr>
              <a:t>A route from the first build</a:t>
            </a:r>
          </a:p>
        </p:txBody>
      </p:sp>
      <p:sp>
        <p:nvSpPr>
          <p:cNvPr id="5" name="">
            <a:extLst xmlns:a="http://schemas.openxmlformats.org/drawingml/2006/main">
              <a:ext uri="{FF2B5EF4-FFF2-40B4-BE49-F238E27FC236}">
                <a16:creationId xmlns:a16="http://schemas.microsoft.com/office/drawing/2014/main" id="{0065D0D8-15CF-4FBB-8FD2-19C89C1555AF}"/>
              </a:ext>
            </a:extLst>
          </p:cNvPr>
          <p:cNvSpPr>
            <a:spLocks xmlns:a="http://schemas.openxmlformats.org/drawingml/2006/main" noGrp="1"/>
          </p:cNvSpPr>
          <p:nvPr/>
        </p:nvSpPr>
        <p:spPr>
          <a:xfrm xmlns:a="http://schemas.openxmlformats.org/drawingml/2006/main">
            <a:off x="666750" y="2247900"/>
            <a:ext cx="139065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5925" b="1">
                <a:solidFill>
                  <a:srgbClr val="EFEEE9"/>
                </a:solidFill>
                <a:latin typeface="Nimbus Sans"/>
                <a:ea typeface="Nimbus Sans"/>
                <a:cs typeface="Nimbus Sans"/>
              </a:defRPr>
            </a:pPr>
            <a:r>
              <a:rPr sz="5925" b="1">
                <a:solidFill>
                  <a:srgbClr val="EFEEE9"/>
                </a:solidFill>
                <a:latin typeface="Nimbus Sans"/>
                <a:ea typeface="Nimbus Sans"/>
                <a:cs typeface="Nimbus Sans"/>
              </a:rPr>
              <a:t>to the first institutional round</a:t>
            </a:r>
          </a:p>
        </p:txBody>
      </p:sp>
      <p:sp>
        <p:nvSpPr>
          <p:cNvPr id="6" name="">
            <a:extLst xmlns:a="http://schemas.openxmlformats.org/drawingml/2006/main">
              <a:ext uri="{FF2B5EF4-FFF2-40B4-BE49-F238E27FC236}">
                <a16:creationId xmlns:a16="http://schemas.microsoft.com/office/drawing/2014/main" id="{B9C26C3A-A514-49AB-82C8-B7E633B3779E}"/>
              </a:ext>
            </a:extLst>
          </p:cNvPr>
          <p:cNvSpPr>
            <a:spLocks xmlns:a="http://schemas.openxmlformats.org/drawingml/2006/main" noGrp="1"/>
          </p:cNvSpPr>
          <p:nvPr/>
        </p:nvSpPr>
        <p:spPr>
          <a:xfrm xmlns:a="http://schemas.openxmlformats.org/drawingml/2006/main">
            <a:off x="723900" y="3724275"/>
            <a:ext cx="714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350" b="0">
                <a:solidFill>
                  <a:srgbClr val="E1A34E"/>
                </a:solidFill>
                <a:latin typeface="Nimbus Mono PS"/>
                <a:ea typeface="Nimbus Mono PS"/>
                <a:cs typeface="Nimbus Mono PS"/>
              </a:defRPr>
            </a:pPr>
            <a:r>
              <a:rPr sz="1350" b="0">
                <a:solidFill>
                  <a:srgbClr val="E1A34E"/>
                </a:solidFill>
                <a:latin typeface="Nimbus Mono PS"/>
                <a:ea typeface="Nimbus Mono PS"/>
                <a:cs typeface="Nimbus Mono PS"/>
              </a:rPr>
              <a:t>01</a:t>
            </a:r>
          </a:p>
        </p:txBody>
      </p:sp>
      <p:sp>
        <p:nvSpPr>
          <p:cNvPr id="7" name="">
            <a:extLst xmlns:a="http://schemas.openxmlformats.org/drawingml/2006/main">
              <a:ext uri="{FF2B5EF4-FFF2-40B4-BE49-F238E27FC236}">
                <a16:creationId xmlns:a16="http://schemas.microsoft.com/office/drawing/2014/main" id="{47E5C88E-2CE6-4A1E-B19F-ABBFE6B9BED8}"/>
              </a:ext>
            </a:extLst>
          </p:cNvPr>
          <p:cNvSpPr>
            <a:spLocks xmlns:a="http://schemas.openxmlformats.org/drawingml/2006/main" noGrp="1"/>
          </p:cNvSpPr>
          <p:nvPr/>
        </p:nvSpPr>
        <p:spPr>
          <a:xfrm xmlns:a="http://schemas.openxmlformats.org/drawingml/2006/main">
            <a:off x="1514475" y="3676650"/>
            <a:ext cx="60674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625" b="1">
                <a:solidFill>
                  <a:srgbClr val="EFEEE9"/>
                </a:solidFill>
                <a:latin typeface="Nimbus Sans"/>
                <a:ea typeface="Nimbus Sans"/>
                <a:cs typeface="Nimbus Sans"/>
              </a:defRPr>
            </a:pPr>
            <a:r>
              <a:rPr sz="2625" b="1">
                <a:solidFill>
                  <a:srgbClr val="EFEEE9"/>
                </a:solidFill>
                <a:latin typeface="Nimbus Sans"/>
                <a:ea typeface="Nimbus Sans"/>
                <a:cs typeface="Nimbus Sans"/>
              </a:rPr>
              <a:t>ETHRC HACK2027</a:t>
            </a:r>
          </a:p>
        </p:txBody>
      </p:sp>
      <p:sp>
        <p:nvSpPr>
          <p:cNvPr id="8" name="">
            <a:extLst xmlns:a="http://schemas.openxmlformats.org/drawingml/2006/main">
              <a:ext uri="{FF2B5EF4-FFF2-40B4-BE49-F238E27FC236}">
                <a16:creationId xmlns:a16="http://schemas.microsoft.com/office/drawing/2014/main" id="{E6869468-9AF5-43FB-93A9-18E43511EB08}"/>
              </a:ext>
            </a:extLst>
          </p:cNvPr>
          <p:cNvSpPr>
            <a:spLocks xmlns:a="http://schemas.openxmlformats.org/drawingml/2006/main" noGrp="1"/>
          </p:cNvSpPr>
          <p:nvPr/>
        </p:nvSpPr>
        <p:spPr>
          <a:xfrm xmlns:a="http://schemas.openxmlformats.org/drawingml/2006/main">
            <a:off x="1514475" y="4210050"/>
            <a:ext cx="60769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950" b="0">
                <a:solidFill>
                  <a:srgbClr val="A4A59C"/>
                </a:solidFill>
                <a:latin typeface="Nimbus Sans"/>
                <a:ea typeface="Nimbus Sans"/>
                <a:cs typeface="Nimbus Sans"/>
              </a:defRPr>
            </a:pPr>
            <a:r>
              <a:rPr sz="1950" b="0">
                <a:solidFill>
                  <a:srgbClr val="A4A59C"/>
                </a:solidFill>
                <a:latin typeface="Nimbus Sans"/>
                <a:ea typeface="Nimbus Sans"/>
                <a:cs typeface="Nimbus Sans"/>
              </a:rPr>
              <a:t>We meet teams in the work.</a:t>
            </a:r>
          </a:p>
        </p:txBody>
      </p:sp>
      <p:sp>
        <p:nvSpPr>
          <p:cNvPr id="9" name="">
            <a:extLst xmlns:a="http://schemas.openxmlformats.org/drawingml/2006/main">
              <a:ext uri="{FF2B5EF4-FFF2-40B4-BE49-F238E27FC236}">
                <a16:creationId xmlns:a16="http://schemas.microsoft.com/office/drawing/2014/main" id="{9933B9F0-8D9E-43BB-BEB5-EEB65A457C62}"/>
              </a:ext>
            </a:extLst>
          </p:cNvPr>
          <p:cNvSpPr>
            <a:spLocks xmlns:a="http://schemas.openxmlformats.org/drawingml/2006/main" noGrp="1"/>
          </p:cNvSpPr>
          <p:nvPr/>
        </p:nvSpPr>
        <p:spPr>
          <a:xfrm xmlns:a="http://schemas.openxmlformats.org/drawingml/2006/main">
            <a:off x="1524000" y="4762500"/>
            <a:ext cx="5924550" cy="0"/>
          </a:xfrm>
          <a:prstGeom xmlns:a="http://schemas.openxmlformats.org/drawingml/2006/main" prst="line">
            <a:avLst/>
          </a:prstGeom>
          <a:noFill xmlns:a="http://schemas.openxmlformats.org/drawingml/2006/main"/>
          <a:ln xmlns:a="http://schemas.openxmlformats.org/drawingml/2006/main" w="9525">
            <a:solidFill>
              <a:srgbClr val="494B43"/>
            </a:solidFill>
          </a:ln>
        </p:spPr>
      </p:sp>
      <p:sp>
        <p:nvSpPr>
          <p:cNvPr id="10" name="">
            <a:extLst xmlns:a="http://schemas.openxmlformats.org/drawingml/2006/main">
              <a:ext uri="{FF2B5EF4-FFF2-40B4-BE49-F238E27FC236}">
                <a16:creationId xmlns:a16="http://schemas.microsoft.com/office/drawing/2014/main" id="{60085A41-AC09-4FB5-987F-D7D14BBCBF56}"/>
              </a:ext>
            </a:extLst>
          </p:cNvPr>
          <p:cNvSpPr>
            <a:spLocks xmlns:a="http://schemas.openxmlformats.org/drawingml/2006/main" noGrp="1"/>
          </p:cNvSpPr>
          <p:nvPr/>
        </p:nvSpPr>
        <p:spPr>
          <a:xfrm xmlns:a="http://schemas.openxmlformats.org/drawingml/2006/main">
            <a:off x="723900" y="5057775"/>
            <a:ext cx="714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350" b="0">
                <a:solidFill>
                  <a:srgbClr val="E1A34E"/>
                </a:solidFill>
                <a:latin typeface="Nimbus Mono PS"/>
                <a:ea typeface="Nimbus Mono PS"/>
                <a:cs typeface="Nimbus Mono PS"/>
              </a:defRPr>
            </a:pPr>
            <a:r>
              <a:rPr sz="1350" b="0">
                <a:solidFill>
                  <a:srgbClr val="E1A34E"/>
                </a:solidFill>
                <a:latin typeface="Nimbus Mono PS"/>
                <a:ea typeface="Nimbus Mono PS"/>
                <a:cs typeface="Nimbus Mono PS"/>
              </a:rPr>
              <a:t>02</a:t>
            </a:r>
          </a:p>
        </p:txBody>
      </p:sp>
      <p:sp>
        <p:nvSpPr>
          <p:cNvPr id="11" name="">
            <a:extLst xmlns:a="http://schemas.openxmlformats.org/drawingml/2006/main">
              <a:ext uri="{FF2B5EF4-FFF2-40B4-BE49-F238E27FC236}">
                <a16:creationId xmlns:a16="http://schemas.microsoft.com/office/drawing/2014/main" id="{FD545D4F-0B87-4903-AEFB-B56B3B610282}"/>
              </a:ext>
            </a:extLst>
          </p:cNvPr>
          <p:cNvSpPr>
            <a:spLocks xmlns:a="http://schemas.openxmlformats.org/drawingml/2006/main" noGrp="1"/>
          </p:cNvSpPr>
          <p:nvPr/>
        </p:nvSpPr>
        <p:spPr>
          <a:xfrm xmlns:a="http://schemas.openxmlformats.org/drawingml/2006/main">
            <a:off x="1514475" y="5010150"/>
            <a:ext cx="60674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625" b="1">
                <a:solidFill>
                  <a:srgbClr val="EFEEE9"/>
                </a:solidFill>
                <a:latin typeface="Nimbus Sans"/>
                <a:ea typeface="Nimbus Sans"/>
                <a:cs typeface="Nimbus Sans"/>
              </a:defRPr>
            </a:pPr>
            <a:r>
              <a:rPr sz="2625" b="1">
                <a:solidFill>
                  <a:srgbClr val="EFEEE9"/>
                </a:solidFill>
                <a:latin typeface="Nimbus Sans"/>
                <a:ea typeface="Nimbus Sans"/>
                <a:cs typeface="Nimbus Sans"/>
              </a:rPr>
              <a:t>START Global / Forge</a:t>
            </a:r>
          </a:p>
        </p:txBody>
      </p:sp>
      <p:sp>
        <p:nvSpPr>
          <p:cNvPr id="12" name="">
            <a:extLst xmlns:a="http://schemas.openxmlformats.org/drawingml/2006/main">
              <a:ext uri="{FF2B5EF4-FFF2-40B4-BE49-F238E27FC236}">
                <a16:creationId xmlns:a16="http://schemas.microsoft.com/office/drawing/2014/main" id="{73402D2F-1610-4EA6-A466-F07060347EF4}"/>
              </a:ext>
            </a:extLst>
          </p:cNvPr>
          <p:cNvSpPr>
            <a:spLocks xmlns:a="http://schemas.openxmlformats.org/drawingml/2006/main" noGrp="1"/>
          </p:cNvSpPr>
          <p:nvPr/>
        </p:nvSpPr>
        <p:spPr>
          <a:xfrm xmlns:a="http://schemas.openxmlformats.org/drawingml/2006/main">
            <a:off x="1514475" y="5543550"/>
            <a:ext cx="60769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950" b="0">
                <a:solidFill>
                  <a:srgbClr val="A4A59C"/>
                </a:solidFill>
                <a:latin typeface="Nimbus Sans"/>
                <a:ea typeface="Nimbus Sans"/>
                <a:cs typeface="Nimbus Sans"/>
              </a:defRPr>
            </a:pPr>
            <a:r>
              <a:rPr sz="1950" b="0">
                <a:solidFill>
                  <a:srgbClr val="A4A59C"/>
                </a:solidFill>
                <a:latin typeface="Nimbus Sans"/>
                <a:ea typeface="Nimbus Sans"/>
                <a:cs typeface="Nimbus Sans"/>
              </a:rPr>
              <a:t>Three winning teams fast-tracked.</a:t>
            </a:r>
          </a:p>
        </p:txBody>
      </p:sp>
      <p:sp>
        <p:nvSpPr>
          <p:cNvPr id="13" name="">
            <a:extLst xmlns:a="http://schemas.openxmlformats.org/drawingml/2006/main">
              <a:ext uri="{FF2B5EF4-FFF2-40B4-BE49-F238E27FC236}">
                <a16:creationId xmlns:a16="http://schemas.microsoft.com/office/drawing/2014/main" id="{35EAC197-FA84-4628-B169-83618FB8B9BD}"/>
              </a:ext>
            </a:extLst>
          </p:cNvPr>
          <p:cNvSpPr>
            <a:spLocks xmlns:a="http://schemas.openxmlformats.org/drawingml/2006/main" noGrp="1"/>
          </p:cNvSpPr>
          <p:nvPr/>
        </p:nvSpPr>
        <p:spPr>
          <a:xfrm xmlns:a="http://schemas.openxmlformats.org/drawingml/2006/main">
            <a:off x="1524000" y="6096000"/>
            <a:ext cx="5924550" cy="0"/>
          </a:xfrm>
          <a:prstGeom xmlns:a="http://schemas.openxmlformats.org/drawingml/2006/main" prst="line">
            <a:avLst/>
          </a:prstGeom>
          <a:noFill xmlns:a="http://schemas.openxmlformats.org/drawingml/2006/main"/>
          <a:ln xmlns:a="http://schemas.openxmlformats.org/drawingml/2006/main" w="9525">
            <a:solidFill>
              <a:srgbClr val="494B43"/>
            </a:solidFill>
          </a:ln>
        </p:spPr>
      </p:sp>
      <p:sp>
        <p:nvSpPr>
          <p:cNvPr id="14" name="">
            <a:extLst xmlns:a="http://schemas.openxmlformats.org/drawingml/2006/main">
              <a:ext uri="{FF2B5EF4-FFF2-40B4-BE49-F238E27FC236}">
                <a16:creationId xmlns:a16="http://schemas.microsoft.com/office/drawing/2014/main" id="{36049D34-74D1-408C-B6BA-5A2C4B5A2B39}"/>
              </a:ext>
            </a:extLst>
          </p:cNvPr>
          <p:cNvSpPr>
            <a:spLocks xmlns:a="http://schemas.openxmlformats.org/drawingml/2006/main" noGrp="1"/>
          </p:cNvSpPr>
          <p:nvPr/>
        </p:nvSpPr>
        <p:spPr>
          <a:xfrm xmlns:a="http://schemas.openxmlformats.org/drawingml/2006/main">
            <a:off x="723900" y="6391275"/>
            <a:ext cx="714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350" b="0">
                <a:solidFill>
                  <a:srgbClr val="E1A34E"/>
                </a:solidFill>
                <a:latin typeface="Nimbus Mono PS"/>
                <a:ea typeface="Nimbus Mono PS"/>
                <a:cs typeface="Nimbus Mono PS"/>
              </a:defRPr>
            </a:pPr>
            <a:r>
              <a:rPr sz="1350" b="0">
                <a:solidFill>
                  <a:srgbClr val="E1A34E"/>
                </a:solidFill>
                <a:latin typeface="Nimbus Mono PS"/>
                <a:ea typeface="Nimbus Mono PS"/>
                <a:cs typeface="Nimbus Mono PS"/>
              </a:rPr>
              <a:t>03</a:t>
            </a:r>
          </a:p>
        </p:txBody>
      </p:sp>
      <p:sp>
        <p:nvSpPr>
          <p:cNvPr id="15" name="">
            <a:extLst xmlns:a="http://schemas.openxmlformats.org/drawingml/2006/main">
              <a:ext uri="{FF2B5EF4-FFF2-40B4-BE49-F238E27FC236}">
                <a16:creationId xmlns:a16="http://schemas.microsoft.com/office/drawing/2014/main" id="{2A389B76-6721-47DC-A581-B4B0EA6E5E81}"/>
              </a:ext>
            </a:extLst>
          </p:cNvPr>
          <p:cNvSpPr>
            <a:spLocks xmlns:a="http://schemas.openxmlformats.org/drawingml/2006/main" noGrp="1"/>
          </p:cNvSpPr>
          <p:nvPr/>
        </p:nvSpPr>
        <p:spPr>
          <a:xfrm xmlns:a="http://schemas.openxmlformats.org/drawingml/2006/main">
            <a:off x="1514475" y="6343650"/>
            <a:ext cx="60674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625" b="1">
                <a:solidFill>
                  <a:srgbClr val="EFEEE9"/>
                </a:solidFill>
                <a:latin typeface="Nimbus Sans"/>
                <a:ea typeface="Nimbus Sans"/>
                <a:cs typeface="Nimbus Sans"/>
              </a:defRPr>
            </a:pPr>
            <a:r>
              <a:rPr sz="2625" b="1">
                <a:solidFill>
                  <a:srgbClr val="EFEEE9"/>
                </a:solidFill>
                <a:latin typeface="Nimbus Sans"/>
                <a:ea typeface="Nimbus Sans"/>
                <a:cs typeface="Nimbus Sans"/>
              </a:rPr>
              <a:t>Robotics Capital</a:t>
            </a:r>
          </a:p>
        </p:txBody>
      </p:sp>
      <p:sp>
        <p:nvSpPr>
          <p:cNvPr id="16" name="">
            <a:extLst xmlns:a="http://schemas.openxmlformats.org/drawingml/2006/main">
              <a:ext uri="{FF2B5EF4-FFF2-40B4-BE49-F238E27FC236}">
                <a16:creationId xmlns:a16="http://schemas.microsoft.com/office/drawing/2014/main" id="{E75F7C1F-31A9-4FF1-AC94-7F47F95E47F0}"/>
              </a:ext>
            </a:extLst>
          </p:cNvPr>
          <p:cNvSpPr>
            <a:spLocks xmlns:a="http://schemas.openxmlformats.org/drawingml/2006/main" noGrp="1"/>
          </p:cNvSpPr>
          <p:nvPr/>
        </p:nvSpPr>
        <p:spPr>
          <a:xfrm xmlns:a="http://schemas.openxmlformats.org/drawingml/2006/main">
            <a:off x="1514475" y="6877050"/>
            <a:ext cx="60769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950" b="0">
                <a:solidFill>
                  <a:srgbClr val="A4A59C"/>
                </a:solidFill>
                <a:latin typeface="Nimbus Sans"/>
                <a:ea typeface="Nimbus Sans"/>
                <a:cs typeface="Nimbus Sans"/>
              </a:defRPr>
            </a:pPr>
            <a:r>
              <a:rPr sz="1950" b="0">
                <a:solidFill>
                  <a:srgbClr val="A4A59C"/>
                </a:solidFill>
                <a:latin typeface="Nimbus Sans"/>
                <a:ea typeface="Nimbus Sans"/>
                <a:cs typeface="Nimbus Sans"/>
              </a:rPr>
              <a:t>Independent investment and</a:t>
            </a:r>
          </a:p>
          <a:p xmlns:a="http://schemas.openxmlformats.org/drawingml/2006/main">
            <a:pPr>
              <a:lnSpc>
                <a:spcPct val="96000"/>
              </a:lnSpc>
              <a:buNone/>
              <a:defRPr sz="1950" b="0">
                <a:solidFill>
                  <a:srgbClr val="A4A59C"/>
                </a:solidFill>
                <a:latin typeface="Nimbus Sans"/>
                <a:ea typeface="Nimbus Sans"/>
                <a:cs typeface="Nimbus Sans"/>
              </a:defRPr>
            </a:pPr>
            <a:r>
              <a:rPr sz="1950" b="0">
                <a:solidFill>
                  <a:srgbClr val="A4A59C"/>
                </a:solidFill>
                <a:latin typeface="Nimbus Sans"/>
                <a:ea typeface="Nimbus Sans"/>
                <a:cs typeface="Nimbus Sans"/>
              </a:rPr>
              <a:t>formation support along the way.</a:t>
            </a:r>
          </a:p>
        </p:txBody>
      </p:sp>
      <p:pic>
        <p:nvPicPr>
          <p:cNvPr id="36" name="">
            <a:extLst xmlns:a="http://schemas.openxmlformats.org/drawingml/2006/main">
              <a:ext uri="{FF2B5EF4-FFF2-40B4-BE49-F238E27FC236}">
                <a16:creationId xmlns:a16="http://schemas.microsoft.com/office/drawing/2014/main" id="{0F3C0047-59D3-4EFB-8415-9AF17C3ECD48}"/>
              </a:ext>
            </a:extLst>
          </p:cNvPr>
          <p:cNvPicPr>
            <a:picLocks xmlns:a="http://schemas.openxmlformats.org/drawingml/2006/main" noChangeAspect="1"/>
          </p:cNvPicPr>
          <p:nvPr/>
        </p:nvPicPr>
        <p:blipFill>
          <a:blip xmlns:r="http://schemas.openxmlformats.org/officeDocument/2006/relationships" xmlns:a="http://schemas.openxmlformats.org/drawingml/2006/main" r:embed="R813249c3837a4f7e"/>
          <a:stretch xmlns:a="http://schemas.openxmlformats.org/drawingml/2006/main"/>
        </p:blipFill>
        <p:spPr>
          <a:xfrm xmlns:a="http://schemas.openxmlformats.org/drawingml/2006/main">
            <a:off x="7991475" y="3705823"/>
            <a:ext cx="6543675" cy="3989778"/>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D3496546-0129-419F-94FD-A5D91DFD7AD6}"/>
              </a:ext>
            </a:extLst>
          </p:cNvPr>
          <p:cNvSpPr>
            <a:spLocks xmlns:a="http://schemas.openxmlformats.org/drawingml/2006/main" noGrp="1"/>
          </p:cNvSpPr>
          <p:nvPr/>
        </p:nvSpPr>
        <p:spPr>
          <a:xfrm xmlns:a="http://schemas.openxmlformats.org/drawingml/2006/main">
            <a:off x="8115300" y="7667625"/>
            <a:ext cx="63531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350" b="0">
                <a:solidFill>
                  <a:srgbClr val="E1A34E"/>
                </a:solidFill>
                <a:latin typeface="Nimbus Mono PS"/>
                <a:ea typeface="Nimbus Mono PS"/>
                <a:cs typeface="Nimbus Mono PS"/>
              </a:defRPr>
            </a:pPr>
            <a:r>
              <a:rPr sz="1350" b="0">
                <a:solidFill>
                  <a:srgbClr val="E1A34E"/>
                </a:solidFill>
                <a:latin typeface="Nimbus Mono PS"/>
                <a:ea typeface="Nimbus Mono PS"/>
                <a:cs typeface="Nimbus Mono PS"/>
              </a:rPr>
              <a:t>THE ETHRC ECOSYSTEM</a:t>
            </a:r>
          </a:p>
        </p:txBody>
      </p:sp>
      <p:sp>
        <p:nvSpPr>
          <p:cNvPr id="19" name="">
            <a:extLst xmlns:a="http://schemas.openxmlformats.org/drawingml/2006/main">
              <a:ext uri="{FF2B5EF4-FFF2-40B4-BE49-F238E27FC236}">
                <a16:creationId xmlns:a16="http://schemas.microsoft.com/office/drawing/2014/main" id="{BDE46B9E-AE5A-4FCF-B901-B8769A4146A2}"/>
              </a:ext>
            </a:extLst>
          </p:cNvPr>
          <p:cNvSpPr>
            <a:spLocks xmlns:a="http://schemas.openxmlformats.org/drawingml/2006/main" noGrp="1"/>
          </p:cNvSpPr>
          <p:nvPr/>
        </p:nvSpPr>
        <p:spPr>
          <a:xfrm xmlns:a="http://schemas.openxmlformats.org/drawingml/2006/main">
            <a:off x="685800" y="8058150"/>
            <a:ext cx="13811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050" b="0">
                <a:solidFill>
                  <a:srgbClr val="A4A59C"/>
                </a:solidFill>
                <a:latin typeface="Nimbus Sans"/>
                <a:ea typeface="Nimbus Sans"/>
                <a:cs typeface="Nimbus Sans"/>
              </a:defRPr>
            </a:pPr>
            <a:r>
              <a:rPr sz="1050" b="0">
                <a:solidFill>
                  <a:srgbClr val="A4A59C"/>
                </a:solidFill>
                <a:latin typeface="Nimbus Sans"/>
                <a:ea typeface="Nimbus Sans"/>
                <a:cs typeface="Nimbus Sans"/>
              </a:rPr>
              <a:t>2027 fast track: manager-reported. Logos show ETHRC relationships, not CHRF1 endorsements or guaranteed startup entitlements. ABB relationship separately manager-reported.</a:t>
            </a:r>
          </a:p>
        </p:txBody>
      </p:sp>
    </p:spTree>
    <p:extLst>
      <p:ext uri="{BB962C8B-B14F-4D97-AF65-F5344CB8AC3E}">
        <p14:creationId xmlns:p14="http://schemas.microsoft.com/office/powerpoint/2010/main" val="1370567413"/>
      </p:ext>
    </p:extLst>
  </p:cSld>
</p:sld>
</file>

<file path=ppt/slides/slide10.xml><?xml version="1.0" encoding="utf-8"?>
<p:sld xmlns:p="http://schemas.openxmlformats.org/presentationml/2006/main">
  <p:cSld>
    <p:bg>
      <p:bgPr>
        <a:solidFill xmlns:a="http://schemas.openxmlformats.org/drawingml/2006/main">
          <a:srgbClr val="EFEEE9"/>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80320D43-FB0A-478F-94FF-D1018C09E651}"/>
              </a:ext>
            </a:extLst>
          </p:cNvPr>
          <p:cNvSpPr>
            <a:spLocks xmlns:a="http://schemas.openxmlformats.org/drawingml/2006/main" noGrp="1"/>
          </p:cNvSpPr>
          <p:nvPr/>
        </p:nvSpPr>
        <p:spPr>
          <a:xfrm xmlns:a="http://schemas.openxmlformats.org/drawingml/2006/main">
            <a:off x="666750" y="409575"/>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650" b="1">
                <a:solidFill>
                  <a:srgbClr val="171816"/>
                </a:solidFill>
                <a:latin typeface="Nimbus Sans"/>
                <a:ea typeface="Nimbus Sans"/>
                <a:cs typeface="Nimbus Sans"/>
              </a:defRPr>
            </a:pPr>
            <a:r>
              <a:rPr sz="1650" b="1">
                <a:solidFill>
                  <a:srgbClr val="171816"/>
                </a:solidFill>
                <a:latin typeface="Nimbus Sans"/>
                <a:ea typeface="Nimbus Sans"/>
                <a:cs typeface="Nimbus Sans"/>
              </a:rPr>
              <a:t>ROBOTICS CAPITAL</a:t>
            </a:r>
          </a:p>
        </p:txBody>
      </p:sp>
      <p:sp>
        <p:nvSpPr>
          <p:cNvPr id="2" name="">
            <a:extLst xmlns:a="http://schemas.openxmlformats.org/drawingml/2006/main">
              <a:ext uri="{FF2B5EF4-FFF2-40B4-BE49-F238E27FC236}">
                <a16:creationId xmlns:a16="http://schemas.microsoft.com/office/drawing/2014/main" id="{2746EB8C-EBB9-4791-9F4F-FF1397C785E6}"/>
              </a:ext>
            </a:extLst>
          </p:cNvPr>
          <p:cNvSpPr>
            <a:spLocks xmlns:a="http://schemas.openxmlformats.org/drawingml/2006/main" noGrp="1"/>
          </p:cNvSpPr>
          <p:nvPr/>
        </p:nvSpPr>
        <p:spPr>
          <a:xfrm xmlns:a="http://schemas.openxmlformats.org/drawingml/2006/main">
            <a:off x="6286500" y="4381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200" b="0">
                <a:solidFill>
                  <a:srgbClr val="73776C"/>
                </a:solidFill>
                <a:latin typeface="Nimbus Mono PS"/>
                <a:ea typeface="Nimbus Mono PS"/>
                <a:cs typeface="Nimbus Mono PS"/>
              </a:defRPr>
            </a:pPr>
            <a:r>
              <a:rPr sz="1200" b="0">
                <a:solidFill>
                  <a:srgbClr val="73776C"/>
                </a:solidFill>
                <a:latin typeface="Nimbus Mono PS"/>
                <a:ea typeface="Nimbus Mono PS"/>
                <a:cs typeface="Nimbus Mono PS"/>
              </a:rPr>
              <a:t>SWITZERLAND ROBOTICS FUND 1</a:t>
            </a:r>
          </a:p>
        </p:txBody>
      </p:sp>
      <p:sp>
        <p:nvSpPr>
          <p:cNvPr id="3" name="">
            <a:extLst xmlns:a="http://schemas.openxmlformats.org/drawingml/2006/main">
              <a:ext uri="{FF2B5EF4-FFF2-40B4-BE49-F238E27FC236}">
                <a16:creationId xmlns:a16="http://schemas.microsoft.com/office/drawing/2014/main" id="{3BEBAEF6-0B19-4B91-84B5-F1CA96A60880}"/>
              </a:ext>
            </a:extLst>
          </p:cNvPr>
          <p:cNvSpPr>
            <a:spLocks xmlns:a="http://schemas.openxmlformats.org/drawingml/2006/main" noGrp="1"/>
          </p:cNvSpPr>
          <p:nvPr/>
        </p:nvSpPr>
        <p:spPr>
          <a:xfrm xmlns:a="http://schemas.openxmlformats.org/drawingml/2006/main">
            <a:off x="13811250" y="409575"/>
            <a:ext cx="76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500" b="0">
                <a:solidFill>
                  <a:srgbClr val="171816"/>
                </a:solidFill>
                <a:latin typeface="Nimbus Mono PS"/>
                <a:ea typeface="Nimbus Mono PS"/>
                <a:cs typeface="Nimbus Mono PS"/>
              </a:defRPr>
            </a:pPr>
            <a:r>
              <a:rPr sz="1500" b="0">
                <a:solidFill>
                  <a:srgbClr val="171816"/>
                </a:solidFill>
                <a:latin typeface="Nimbus Mono PS"/>
                <a:ea typeface="Nimbus Mono PS"/>
                <a:cs typeface="Nimbus Mono PS"/>
              </a:rPr>
              <a:t>10</a:t>
            </a:r>
          </a:p>
        </p:txBody>
      </p:sp>
      <p:sp>
        <p:nvSpPr>
          <p:cNvPr id="4" name="">
            <a:extLst xmlns:a="http://schemas.openxmlformats.org/drawingml/2006/main">
              <a:ext uri="{FF2B5EF4-FFF2-40B4-BE49-F238E27FC236}">
                <a16:creationId xmlns:a16="http://schemas.microsoft.com/office/drawing/2014/main" id="{BFD87B1D-9699-4A62-9039-C725D5F7D1DC}"/>
              </a:ext>
            </a:extLst>
          </p:cNvPr>
          <p:cNvSpPr>
            <a:spLocks xmlns:a="http://schemas.openxmlformats.org/drawingml/2006/main" noGrp="1"/>
          </p:cNvSpPr>
          <p:nvPr/>
        </p:nvSpPr>
        <p:spPr>
          <a:xfrm xmlns:a="http://schemas.openxmlformats.org/drawingml/2006/main">
            <a:off x="666750" y="1304925"/>
            <a:ext cx="13906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6225" b="1">
                <a:solidFill>
                  <a:srgbClr val="171816"/>
                </a:solidFill>
                <a:latin typeface="Nimbus Sans"/>
                <a:ea typeface="Nimbus Sans"/>
                <a:cs typeface="Nimbus Sans"/>
              </a:defRPr>
            </a:pPr>
            <a:r>
              <a:rPr sz="6225" b="1">
                <a:solidFill>
                  <a:srgbClr val="171816"/>
                </a:solidFill>
                <a:latin typeface="Nimbus Sans"/>
                <a:ea typeface="Nimbus Sans"/>
                <a:cs typeface="Nimbus Sans"/>
              </a:rPr>
              <a:t>We built the relationships</a:t>
            </a:r>
          </a:p>
        </p:txBody>
      </p:sp>
      <p:sp>
        <p:nvSpPr>
          <p:cNvPr id="5" name="">
            <a:extLst xmlns:a="http://schemas.openxmlformats.org/drawingml/2006/main">
              <a:ext uri="{FF2B5EF4-FFF2-40B4-BE49-F238E27FC236}">
                <a16:creationId xmlns:a16="http://schemas.microsoft.com/office/drawing/2014/main" id="{9CFC2FF5-EAC8-4149-95CD-365FE5D970B3}"/>
              </a:ext>
            </a:extLst>
          </p:cNvPr>
          <p:cNvSpPr>
            <a:spLocks xmlns:a="http://schemas.openxmlformats.org/drawingml/2006/main" noGrp="1"/>
          </p:cNvSpPr>
          <p:nvPr/>
        </p:nvSpPr>
        <p:spPr>
          <a:xfrm xmlns:a="http://schemas.openxmlformats.org/drawingml/2006/main">
            <a:off x="666750" y="2247900"/>
            <a:ext cx="139065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6225" b="1">
                <a:solidFill>
                  <a:srgbClr val="73776C"/>
                </a:solidFill>
                <a:latin typeface="Nimbus Sans"/>
                <a:ea typeface="Nimbus Sans"/>
                <a:cs typeface="Nimbus Sans"/>
              </a:defRPr>
            </a:pPr>
            <a:r>
              <a:rPr sz="6225" b="1">
                <a:solidFill>
                  <a:srgbClr val="73776C"/>
                </a:solidFill>
                <a:latin typeface="Nimbus Sans"/>
                <a:ea typeface="Nimbus Sans"/>
                <a:cs typeface="Nimbus Sans"/>
              </a:rPr>
              <a:t>Now we are building the fund</a:t>
            </a:r>
          </a:p>
        </p:txBody>
      </p:sp>
      <p:sp>
        <p:nvSpPr>
          <p:cNvPr id="6" name="">
            <a:extLst xmlns:a="http://schemas.openxmlformats.org/drawingml/2006/main">
              <a:ext uri="{FF2B5EF4-FFF2-40B4-BE49-F238E27FC236}">
                <a16:creationId xmlns:a16="http://schemas.microsoft.com/office/drawing/2014/main" id="{3EF8BBA1-558B-4B23-91D0-EF29CC595546}"/>
              </a:ext>
            </a:extLst>
          </p:cNvPr>
          <p:cNvSpPr>
            <a:spLocks xmlns:a="http://schemas.openxmlformats.org/drawingml/2006/main" noGrp="1"/>
          </p:cNvSpPr>
          <p:nvPr/>
        </p:nvSpPr>
        <p:spPr>
          <a:xfrm xmlns:a="http://schemas.openxmlformats.org/drawingml/2006/main">
            <a:off x="723900" y="3743325"/>
            <a:ext cx="4114800" cy="0"/>
          </a:xfrm>
          <a:prstGeom xmlns:a="http://schemas.openxmlformats.org/drawingml/2006/main" prst="line">
            <a:avLst/>
          </a:prstGeom>
          <a:noFill xmlns:a="http://schemas.openxmlformats.org/drawingml/2006/main"/>
          <a:ln xmlns:a="http://schemas.openxmlformats.org/drawingml/2006/main" w="9525">
            <a:solidFill>
              <a:srgbClr val="D1D2C9"/>
            </a:solidFill>
          </a:ln>
        </p:spPr>
      </p:sp>
      <p:sp>
        <p:nvSpPr>
          <p:cNvPr id="7" name="">
            <a:extLst xmlns:a="http://schemas.openxmlformats.org/drawingml/2006/main">
              <a:ext uri="{FF2B5EF4-FFF2-40B4-BE49-F238E27FC236}">
                <a16:creationId xmlns:a16="http://schemas.microsoft.com/office/drawing/2014/main" id="{132BDB97-1B6A-46D4-8950-65400B0AB540}"/>
              </a:ext>
            </a:extLst>
          </p:cNvPr>
          <p:cNvSpPr>
            <a:spLocks xmlns:a="http://schemas.openxmlformats.org/drawingml/2006/main" noGrp="1"/>
          </p:cNvSpPr>
          <p:nvPr/>
        </p:nvSpPr>
        <p:spPr>
          <a:xfrm xmlns:a="http://schemas.openxmlformats.org/drawingml/2006/main">
            <a:off x="723900" y="3981450"/>
            <a:ext cx="4333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3150" b="1">
                <a:solidFill>
                  <a:srgbClr val="171816"/>
                </a:solidFill>
                <a:latin typeface="Nimbus Sans"/>
                <a:ea typeface="Nimbus Sans"/>
                <a:cs typeface="Nimbus Sans"/>
              </a:defRPr>
            </a:pPr>
            <a:r>
              <a:rPr sz="3150" b="1">
                <a:solidFill>
                  <a:srgbClr val="171816"/>
                </a:solidFill>
                <a:latin typeface="Nimbus Sans"/>
                <a:ea typeface="Nimbus Sans"/>
                <a:cs typeface="Nimbus Sans"/>
              </a:rPr>
              <a:t>Declan Shine</a:t>
            </a:r>
          </a:p>
        </p:txBody>
      </p:sp>
      <p:sp>
        <p:nvSpPr>
          <p:cNvPr id="8" name="">
            <a:extLst xmlns:a="http://schemas.openxmlformats.org/drawingml/2006/main">
              <a:ext uri="{FF2B5EF4-FFF2-40B4-BE49-F238E27FC236}">
                <a16:creationId xmlns:a16="http://schemas.microsoft.com/office/drawing/2014/main" id="{AC2ED4B0-B276-4292-86DC-581429712CAA}"/>
              </a:ext>
            </a:extLst>
          </p:cNvPr>
          <p:cNvSpPr>
            <a:spLocks xmlns:a="http://schemas.openxmlformats.org/drawingml/2006/main" noGrp="1"/>
          </p:cNvSpPr>
          <p:nvPr/>
        </p:nvSpPr>
        <p:spPr>
          <a:xfrm xmlns:a="http://schemas.openxmlformats.org/drawingml/2006/main">
            <a:off x="723900" y="4657725"/>
            <a:ext cx="433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350" b="0">
                <a:solidFill>
                  <a:srgbClr val="73776C"/>
                </a:solidFill>
                <a:latin typeface="Nimbus Mono PS"/>
                <a:ea typeface="Nimbus Mono PS"/>
                <a:cs typeface="Nimbus Mono PS"/>
              </a:defRPr>
            </a:pPr>
            <a:r>
              <a:rPr sz="1350" b="0">
                <a:solidFill>
                  <a:srgbClr val="73776C"/>
                </a:solidFill>
                <a:latin typeface="Nimbus Mono PS"/>
                <a:ea typeface="Nimbus Mono PS"/>
                <a:cs typeface="Nimbus Mono PS"/>
              </a:rPr>
              <a:t>Chairman &amp; CEO</a:t>
            </a:r>
          </a:p>
        </p:txBody>
      </p:sp>
      <p:sp>
        <p:nvSpPr>
          <p:cNvPr id="9" name="">
            <a:extLst xmlns:a="http://schemas.openxmlformats.org/drawingml/2006/main">
              <a:ext uri="{FF2B5EF4-FFF2-40B4-BE49-F238E27FC236}">
                <a16:creationId xmlns:a16="http://schemas.microsoft.com/office/drawing/2014/main" id="{0164CD9E-D104-4124-9712-2CC522396A4D}"/>
              </a:ext>
            </a:extLst>
          </p:cNvPr>
          <p:cNvSpPr>
            <a:spLocks xmlns:a="http://schemas.openxmlformats.org/drawingml/2006/main" noGrp="1"/>
          </p:cNvSpPr>
          <p:nvPr/>
        </p:nvSpPr>
        <p:spPr>
          <a:xfrm xmlns:a="http://schemas.openxmlformats.org/drawingml/2006/main">
            <a:off x="723900" y="5181600"/>
            <a:ext cx="4200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325" b="1">
                <a:solidFill>
                  <a:srgbClr val="171816"/>
                </a:solidFill>
                <a:latin typeface="Nimbus Sans"/>
                <a:ea typeface="Nimbus Sans"/>
                <a:cs typeface="Nimbus Sans"/>
              </a:defRPr>
            </a:pPr>
            <a:r>
              <a:rPr sz="2325" b="1">
                <a:solidFill>
                  <a:srgbClr val="171816"/>
                </a:solidFill>
                <a:latin typeface="Nimbus Sans"/>
                <a:ea typeface="Nimbus Sans"/>
                <a:cs typeface="Nimbus Sans"/>
              </a:rPr>
              <a:t>Close to the builders</a:t>
            </a:r>
          </a:p>
        </p:txBody>
      </p:sp>
      <p:sp>
        <p:nvSpPr>
          <p:cNvPr id="10" name="">
            <a:extLst xmlns:a="http://schemas.openxmlformats.org/drawingml/2006/main">
              <a:ext uri="{FF2B5EF4-FFF2-40B4-BE49-F238E27FC236}">
                <a16:creationId xmlns:a16="http://schemas.microsoft.com/office/drawing/2014/main" id="{46822B10-8DCC-4290-BA72-A0C06324686D}"/>
              </a:ext>
            </a:extLst>
          </p:cNvPr>
          <p:cNvSpPr>
            <a:spLocks xmlns:a="http://schemas.openxmlformats.org/drawingml/2006/main" noGrp="1"/>
          </p:cNvSpPr>
          <p:nvPr/>
        </p:nvSpPr>
        <p:spPr>
          <a:xfrm xmlns:a="http://schemas.openxmlformats.org/drawingml/2006/main">
            <a:off x="723900" y="5791200"/>
            <a:ext cx="42005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875" b="0">
                <a:solidFill>
                  <a:srgbClr val="73776C"/>
                </a:solidFill>
                <a:latin typeface="Nimbus Sans"/>
                <a:ea typeface="Nimbus Sans"/>
                <a:cs typeface="Nimbus Sans"/>
              </a:defRPr>
            </a:pPr>
            <a:r>
              <a:rPr sz="1875" b="0">
                <a:solidFill>
                  <a:srgbClr val="73776C"/>
                </a:solidFill>
                <a:latin typeface="Nimbus Sans"/>
                <a:ea typeface="Nimbus Sans"/>
                <a:cs typeface="Nimbus Sans"/>
              </a:rPr>
              <a:t>Founder and President of ETHRC.</a:t>
            </a:r>
          </a:p>
          <a:p xmlns:a="http://schemas.openxmlformats.org/drawingml/2006/main">
            <a:pPr>
              <a:lnSpc>
                <a:spcPct val="96000"/>
              </a:lnSpc>
              <a:buNone/>
              <a:defRPr sz="1875" b="0">
                <a:solidFill>
                  <a:srgbClr val="73776C"/>
                </a:solidFill>
                <a:latin typeface="Nimbus Sans"/>
                <a:ea typeface="Nimbus Sans"/>
                <a:cs typeface="Nimbus Sans"/>
              </a:defRPr>
            </a:pPr>
            <a:r>
              <a:rPr sz="1875" b="0">
                <a:solidFill>
                  <a:srgbClr val="73776C"/>
                </a:solidFill>
                <a:latin typeface="Nimbus Sans"/>
                <a:ea typeface="Nimbus Sans"/>
                <a:cs typeface="Nimbus Sans"/>
              </a:rPr>
              <a:t>Early-stage investing through</a:t>
            </a:r>
          </a:p>
          <a:p xmlns:a="http://schemas.openxmlformats.org/drawingml/2006/main">
            <a:pPr>
              <a:lnSpc>
                <a:spcPct val="96000"/>
              </a:lnSpc>
              <a:buNone/>
              <a:defRPr sz="1875" b="0">
                <a:solidFill>
                  <a:srgbClr val="73776C"/>
                </a:solidFill>
                <a:latin typeface="Nimbus Sans"/>
                <a:ea typeface="Nimbus Sans"/>
                <a:cs typeface="Nimbus Sans"/>
              </a:defRPr>
            </a:pPr>
            <a:r>
              <a:rPr sz="1875" b="0">
                <a:solidFill>
                  <a:srgbClr val="73776C"/>
                </a:solidFill>
                <a:latin typeface="Nimbus Sans"/>
                <a:ea typeface="Nimbus Sans"/>
                <a:cs typeface="Nimbus Sans"/>
              </a:rPr>
              <a:t>Founderful Campus.</a:t>
            </a:r>
          </a:p>
        </p:txBody>
      </p:sp>
      <p:sp>
        <p:nvSpPr>
          <p:cNvPr id="11" name="">
            <a:extLst xmlns:a="http://schemas.openxmlformats.org/drawingml/2006/main">
              <a:ext uri="{FF2B5EF4-FFF2-40B4-BE49-F238E27FC236}">
                <a16:creationId xmlns:a16="http://schemas.microsoft.com/office/drawing/2014/main" id="{4B8699CE-B85B-4579-99C1-A185D608549B}"/>
              </a:ext>
            </a:extLst>
          </p:cNvPr>
          <p:cNvSpPr>
            <a:spLocks xmlns:a="http://schemas.openxmlformats.org/drawingml/2006/main" noGrp="1"/>
          </p:cNvSpPr>
          <p:nvPr/>
        </p:nvSpPr>
        <p:spPr>
          <a:xfrm xmlns:a="http://schemas.openxmlformats.org/drawingml/2006/main">
            <a:off x="723900" y="7067550"/>
            <a:ext cx="42005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875" b="0">
                <a:solidFill>
                  <a:srgbClr val="171816"/>
                </a:solidFill>
                <a:latin typeface="Nimbus Sans"/>
                <a:ea typeface="Nimbus Sans"/>
                <a:cs typeface="Nimbus Sans"/>
              </a:defRPr>
            </a:pPr>
            <a:r>
              <a:rPr sz="1875" b="0">
                <a:solidFill>
                  <a:srgbClr val="171816"/>
                </a:solidFill>
                <a:latin typeface="Nimbus Sans"/>
                <a:ea typeface="Nimbus Sans"/>
                <a:cs typeface="Nimbus Sans"/>
              </a:rPr>
              <a:t>Founder discovery and the</a:t>
            </a:r>
          </a:p>
          <a:p xmlns:a="http://schemas.openxmlformats.org/drawingml/2006/main">
            <a:pPr>
              <a:lnSpc>
                <a:spcPct val="96000"/>
              </a:lnSpc>
              <a:buNone/>
              <a:defRPr sz="1875" b="0">
                <a:solidFill>
                  <a:srgbClr val="171816"/>
                </a:solidFill>
                <a:latin typeface="Nimbus Sans"/>
                <a:ea typeface="Nimbus Sans"/>
                <a:cs typeface="Nimbus Sans"/>
              </a:defRPr>
            </a:pPr>
            <a:r>
              <a:rPr sz="1875" b="0">
                <a:solidFill>
                  <a:srgbClr val="171816"/>
                </a:solidFill>
                <a:latin typeface="Nimbus Sans"/>
                <a:ea typeface="Nimbus Sans"/>
                <a:cs typeface="Nimbus Sans"/>
              </a:rPr>
              <a:t>technical community.</a:t>
            </a:r>
          </a:p>
        </p:txBody>
      </p:sp>
      <p:sp>
        <p:nvSpPr>
          <p:cNvPr id="12" name="">
            <a:extLst xmlns:a="http://schemas.openxmlformats.org/drawingml/2006/main">
              <a:ext uri="{FF2B5EF4-FFF2-40B4-BE49-F238E27FC236}">
                <a16:creationId xmlns:a16="http://schemas.microsoft.com/office/drawing/2014/main" id="{7AD2AB93-863D-4084-9E26-5B54A69FC73E}"/>
              </a:ext>
            </a:extLst>
          </p:cNvPr>
          <p:cNvSpPr>
            <a:spLocks xmlns:a="http://schemas.openxmlformats.org/drawingml/2006/main" noGrp="1"/>
          </p:cNvSpPr>
          <p:nvPr/>
        </p:nvSpPr>
        <p:spPr>
          <a:xfrm xmlns:a="http://schemas.openxmlformats.org/drawingml/2006/main">
            <a:off x="5581650" y="3743325"/>
            <a:ext cx="4114800" cy="0"/>
          </a:xfrm>
          <a:prstGeom xmlns:a="http://schemas.openxmlformats.org/drawingml/2006/main" prst="line">
            <a:avLst/>
          </a:prstGeom>
          <a:noFill xmlns:a="http://schemas.openxmlformats.org/drawingml/2006/main"/>
          <a:ln xmlns:a="http://schemas.openxmlformats.org/drawingml/2006/main" w="9525">
            <a:solidFill>
              <a:srgbClr val="D1D2C9"/>
            </a:solidFill>
          </a:ln>
        </p:spPr>
      </p:sp>
      <p:sp>
        <p:nvSpPr>
          <p:cNvPr id="13" name="">
            <a:extLst xmlns:a="http://schemas.openxmlformats.org/drawingml/2006/main">
              <a:ext uri="{FF2B5EF4-FFF2-40B4-BE49-F238E27FC236}">
                <a16:creationId xmlns:a16="http://schemas.microsoft.com/office/drawing/2014/main" id="{CE6DA56D-D509-4534-933A-E8BAF2999BC2}"/>
              </a:ext>
            </a:extLst>
          </p:cNvPr>
          <p:cNvSpPr>
            <a:spLocks xmlns:a="http://schemas.openxmlformats.org/drawingml/2006/main" noGrp="1"/>
          </p:cNvSpPr>
          <p:nvPr/>
        </p:nvSpPr>
        <p:spPr>
          <a:xfrm xmlns:a="http://schemas.openxmlformats.org/drawingml/2006/main">
            <a:off x="5581650" y="3981450"/>
            <a:ext cx="4333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3150" b="1">
                <a:solidFill>
                  <a:srgbClr val="171816"/>
                </a:solidFill>
                <a:latin typeface="Nimbus Sans"/>
                <a:ea typeface="Nimbus Sans"/>
                <a:cs typeface="Nimbus Sans"/>
              </a:defRPr>
            </a:pPr>
            <a:r>
              <a:rPr sz="3150" b="1">
                <a:solidFill>
                  <a:srgbClr val="171816"/>
                </a:solidFill>
                <a:latin typeface="Nimbus Sans"/>
                <a:ea typeface="Nimbus Sans"/>
                <a:cs typeface="Nimbus Sans"/>
              </a:rPr>
              <a:t>Erik Pfister</a:t>
            </a:r>
          </a:p>
        </p:txBody>
      </p:sp>
      <p:sp>
        <p:nvSpPr>
          <p:cNvPr id="14" name="">
            <a:extLst xmlns:a="http://schemas.openxmlformats.org/drawingml/2006/main">
              <a:ext uri="{FF2B5EF4-FFF2-40B4-BE49-F238E27FC236}">
                <a16:creationId xmlns:a16="http://schemas.microsoft.com/office/drawing/2014/main" id="{596E0FCB-DCFA-4AF0-862F-36BC0ADF721E}"/>
              </a:ext>
            </a:extLst>
          </p:cNvPr>
          <p:cNvSpPr>
            <a:spLocks xmlns:a="http://schemas.openxmlformats.org/drawingml/2006/main" noGrp="1"/>
          </p:cNvSpPr>
          <p:nvPr/>
        </p:nvSpPr>
        <p:spPr>
          <a:xfrm xmlns:a="http://schemas.openxmlformats.org/drawingml/2006/main">
            <a:off x="5581650" y="4657725"/>
            <a:ext cx="433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350" b="0">
                <a:solidFill>
                  <a:srgbClr val="73776C"/>
                </a:solidFill>
                <a:latin typeface="Nimbus Mono PS"/>
                <a:ea typeface="Nimbus Mono PS"/>
                <a:cs typeface="Nimbus Mono PS"/>
              </a:defRPr>
            </a:pPr>
            <a:r>
              <a:rPr sz="1350" b="0">
                <a:solidFill>
                  <a:srgbClr val="73776C"/>
                </a:solidFill>
                <a:latin typeface="Nimbus Mono PS"/>
                <a:ea typeface="Nimbus Mono PS"/>
                <a:cs typeface="Nimbus Mono PS"/>
              </a:rPr>
              <a:t>COO / Managing Director</a:t>
            </a:r>
          </a:p>
        </p:txBody>
      </p:sp>
      <p:sp>
        <p:nvSpPr>
          <p:cNvPr id="15" name="">
            <a:extLst xmlns:a="http://schemas.openxmlformats.org/drawingml/2006/main">
              <a:ext uri="{FF2B5EF4-FFF2-40B4-BE49-F238E27FC236}">
                <a16:creationId xmlns:a16="http://schemas.microsoft.com/office/drawing/2014/main" id="{A75ACC18-DBE0-4939-8A9B-AD6FE728C1B8}"/>
              </a:ext>
            </a:extLst>
          </p:cNvPr>
          <p:cNvSpPr>
            <a:spLocks xmlns:a="http://schemas.openxmlformats.org/drawingml/2006/main" noGrp="1"/>
          </p:cNvSpPr>
          <p:nvPr/>
        </p:nvSpPr>
        <p:spPr>
          <a:xfrm xmlns:a="http://schemas.openxmlformats.org/drawingml/2006/main">
            <a:off x="5581650" y="5181600"/>
            <a:ext cx="4200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325" b="1">
                <a:solidFill>
                  <a:srgbClr val="171816"/>
                </a:solidFill>
                <a:latin typeface="Nimbus Sans"/>
                <a:ea typeface="Nimbus Sans"/>
                <a:cs typeface="Nimbus Sans"/>
              </a:defRPr>
            </a:pPr>
            <a:r>
              <a:rPr sz="2325" b="1">
                <a:solidFill>
                  <a:srgbClr val="171816"/>
                </a:solidFill>
                <a:latin typeface="Nimbus Sans"/>
                <a:ea typeface="Nimbus Sans"/>
                <a:cs typeface="Nimbus Sans"/>
              </a:rPr>
              <a:t>Close to the market</a:t>
            </a:r>
          </a:p>
        </p:txBody>
      </p:sp>
      <p:sp>
        <p:nvSpPr>
          <p:cNvPr id="16" name="">
            <a:extLst xmlns:a="http://schemas.openxmlformats.org/drawingml/2006/main">
              <a:ext uri="{FF2B5EF4-FFF2-40B4-BE49-F238E27FC236}">
                <a16:creationId xmlns:a16="http://schemas.microsoft.com/office/drawing/2014/main" id="{3841275A-1C10-428E-9DF3-E0942589DC04}"/>
              </a:ext>
            </a:extLst>
          </p:cNvPr>
          <p:cNvSpPr>
            <a:spLocks xmlns:a="http://schemas.openxmlformats.org/drawingml/2006/main" noGrp="1"/>
          </p:cNvSpPr>
          <p:nvPr/>
        </p:nvSpPr>
        <p:spPr>
          <a:xfrm xmlns:a="http://schemas.openxmlformats.org/drawingml/2006/main">
            <a:off x="5581650" y="5791200"/>
            <a:ext cx="42005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875" b="0">
                <a:solidFill>
                  <a:srgbClr val="73776C"/>
                </a:solidFill>
                <a:latin typeface="Nimbus Sans"/>
                <a:ea typeface="Nimbus Sans"/>
                <a:cs typeface="Nimbus Sans"/>
              </a:defRPr>
            </a:pPr>
            <a:r>
              <a:rPr sz="1875" b="0">
                <a:solidFill>
                  <a:srgbClr val="73776C"/>
                </a:solidFill>
                <a:latin typeface="Nimbus Sans"/>
                <a:ea typeface="Nimbus Sans"/>
                <a:cs typeface="Nimbus Sans"/>
              </a:rPr>
              <a:t>ETHRC VP and Head of Partnerships.</a:t>
            </a:r>
          </a:p>
          <a:p xmlns:a="http://schemas.openxmlformats.org/drawingml/2006/main">
            <a:pPr>
              <a:lnSpc>
                <a:spcPct val="96000"/>
              </a:lnSpc>
              <a:buNone/>
              <a:defRPr sz="1875" b="0">
                <a:solidFill>
                  <a:srgbClr val="73776C"/>
                </a:solidFill>
                <a:latin typeface="Nimbus Sans"/>
                <a:ea typeface="Nimbus Sans"/>
                <a:cs typeface="Nimbus Sans"/>
              </a:defRPr>
            </a:pPr>
            <a:r>
              <a:rPr sz="1875" b="0">
                <a:solidFill>
                  <a:srgbClr val="73776C"/>
                </a:solidFill>
                <a:latin typeface="Nimbus Sans"/>
                <a:ea typeface="Nimbus Sans"/>
                <a:cs typeface="Nimbus Sans"/>
              </a:rPr>
              <a:t>Founder, Heldings.</a:t>
            </a:r>
          </a:p>
          <a:p xmlns:a="http://schemas.openxmlformats.org/drawingml/2006/main">
            <a:pPr>
              <a:lnSpc>
                <a:spcPct val="96000"/>
              </a:lnSpc>
              <a:buNone/>
              <a:defRPr sz="1875" b="0">
                <a:solidFill>
                  <a:srgbClr val="73776C"/>
                </a:solidFill>
                <a:latin typeface="Nimbus Sans"/>
                <a:ea typeface="Nimbus Sans"/>
                <a:cs typeface="Nimbus Sans"/>
              </a:defRPr>
            </a:pPr>
            <a:r>
              <a:rPr sz="1875" b="0">
                <a:solidFill>
                  <a:srgbClr val="73776C"/>
                </a:solidFill>
                <a:latin typeface="Nimbus Sans"/>
                <a:ea typeface="Nimbus Sans"/>
                <a:cs typeface="Nimbus Sans"/>
              </a:rPr>
              <a:t>HSG Business Innovation.</a:t>
            </a:r>
          </a:p>
        </p:txBody>
      </p:sp>
      <p:sp>
        <p:nvSpPr>
          <p:cNvPr id="17" name="">
            <a:extLst xmlns:a="http://schemas.openxmlformats.org/drawingml/2006/main">
              <a:ext uri="{FF2B5EF4-FFF2-40B4-BE49-F238E27FC236}">
                <a16:creationId xmlns:a16="http://schemas.microsoft.com/office/drawing/2014/main" id="{54D5F2F8-A2CF-474E-8F42-F5E60F46B337}"/>
              </a:ext>
            </a:extLst>
          </p:cNvPr>
          <p:cNvSpPr>
            <a:spLocks xmlns:a="http://schemas.openxmlformats.org/drawingml/2006/main" noGrp="1"/>
          </p:cNvSpPr>
          <p:nvPr/>
        </p:nvSpPr>
        <p:spPr>
          <a:xfrm xmlns:a="http://schemas.openxmlformats.org/drawingml/2006/main">
            <a:off x="5581650" y="7067550"/>
            <a:ext cx="42005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875" b="0">
                <a:solidFill>
                  <a:srgbClr val="171816"/>
                </a:solidFill>
                <a:latin typeface="Nimbus Sans"/>
                <a:ea typeface="Nimbus Sans"/>
                <a:cs typeface="Nimbus Sans"/>
              </a:defRPr>
            </a:pPr>
            <a:r>
              <a:rPr sz="1875" b="0">
                <a:solidFill>
                  <a:srgbClr val="171816"/>
                </a:solidFill>
                <a:latin typeface="Nimbus Sans"/>
                <a:ea typeface="Nimbus Sans"/>
                <a:cs typeface="Nimbus Sans"/>
              </a:rPr>
              <a:t>Industry relationships and</a:t>
            </a:r>
          </a:p>
          <a:p xmlns:a="http://schemas.openxmlformats.org/drawingml/2006/main">
            <a:pPr>
              <a:lnSpc>
                <a:spcPct val="96000"/>
              </a:lnSpc>
              <a:buNone/>
              <a:defRPr sz="1875" b="0">
                <a:solidFill>
                  <a:srgbClr val="171816"/>
                </a:solidFill>
                <a:latin typeface="Nimbus Sans"/>
                <a:ea typeface="Nimbus Sans"/>
                <a:cs typeface="Nimbus Sans"/>
              </a:defRPr>
            </a:pPr>
            <a:r>
              <a:rPr sz="1875" b="0">
                <a:solidFill>
                  <a:srgbClr val="171816"/>
                </a:solidFill>
                <a:latin typeface="Nimbus Sans"/>
                <a:ea typeface="Nimbus Sans"/>
                <a:cs typeface="Nimbus Sans"/>
              </a:rPr>
              <a:t>commercial development.</a:t>
            </a:r>
          </a:p>
        </p:txBody>
      </p:sp>
      <p:sp>
        <p:nvSpPr>
          <p:cNvPr id="18" name="">
            <a:extLst xmlns:a="http://schemas.openxmlformats.org/drawingml/2006/main">
              <a:ext uri="{FF2B5EF4-FFF2-40B4-BE49-F238E27FC236}">
                <a16:creationId xmlns:a16="http://schemas.microsoft.com/office/drawing/2014/main" id="{5B3A60FC-D05D-4736-90C5-4502A2030489}"/>
              </a:ext>
            </a:extLst>
          </p:cNvPr>
          <p:cNvSpPr>
            <a:spLocks xmlns:a="http://schemas.openxmlformats.org/drawingml/2006/main" noGrp="1"/>
          </p:cNvSpPr>
          <p:nvPr/>
        </p:nvSpPr>
        <p:spPr>
          <a:xfrm xmlns:a="http://schemas.openxmlformats.org/drawingml/2006/main">
            <a:off x="10439400" y="3743325"/>
            <a:ext cx="4114800" cy="0"/>
          </a:xfrm>
          <a:prstGeom xmlns:a="http://schemas.openxmlformats.org/drawingml/2006/main" prst="line">
            <a:avLst/>
          </a:prstGeom>
          <a:noFill xmlns:a="http://schemas.openxmlformats.org/drawingml/2006/main"/>
          <a:ln xmlns:a="http://schemas.openxmlformats.org/drawingml/2006/main" w="9525">
            <a:solidFill>
              <a:srgbClr val="D1D2C9"/>
            </a:solidFill>
          </a:ln>
        </p:spPr>
      </p:sp>
      <p:sp>
        <p:nvSpPr>
          <p:cNvPr id="19" name="">
            <a:extLst xmlns:a="http://schemas.openxmlformats.org/drawingml/2006/main">
              <a:ext uri="{FF2B5EF4-FFF2-40B4-BE49-F238E27FC236}">
                <a16:creationId xmlns:a16="http://schemas.microsoft.com/office/drawing/2014/main" id="{2CA9D376-E379-4280-BD08-F7166748D9A7}"/>
              </a:ext>
            </a:extLst>
          </p:cNvPr>
          <p:cNvSpPr>
            <a:spLocks xmlns:a="http://schemas.openxmlformats.org/drawingml/2006/main" noGrp="1"/>
          </p:cNvSpPr>
          <p:nvPr/>
        </p:nvSpPr>
        <p:spPr>
          <a:xfrm xmlns:a="http://schemas.openxmlformats.org/drawingml/2006/main">
            <a:off x="10439400" y="3981450"/>
            <a:ext cx="4333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3150" b="1">
                <a:solidFill>
                  <a:srgbClr val="171816"/>
                </a:solidFill>
                <a:latin typeface="Nimbus Sans"/>
                <a:ea typeface="Nimbus Sans"/>
                <a:cs typeface="Nimbus Sans"/>
              </a:defRPr>
            </a:pPr>
            <a:r>
              <a:rPr sz="3150" b="1">
                <a:solidFill>
                  <a:srgbClr val="171816"/>
                </a:solidFill>
                <a:latin typeface="Nimbus Sans"/>
                <a:ea typeface="Nimbus Sans"/>
                <a:cs typeface="Nimbus Sans"/>
              </a:rPr>
              <a:t>Mark Pfister</a:t>
            </a:r>
          </a:p>
        </p:txBody>
      </p:sp>
      <p:sp>
        <p:nvSpPr>
          <p:cNvPr id="20" name="">
            <a:extLst xmlns:a="http://schemas.openxmlformats.org/drawingml/2006/main">
              <a:ext uri="{FF2B5EF4-FFF2-40B4-BE49-F238E27FC236}">
                <a16:creationId xmlns:a16="http://schemas.microsoft.com/office/drawing/2014/main" id="{0030E411-1B96-41EA-A070-9DDF8BC98D60}"/>
              </a:ext>
            </a:extLst>
          </p:cNvPr>
          <p:cNvSpPr>
            <a:spLocks xmlns:a="http://schemas.openxmlformats.org/drawingml/2006/main" noGrp="1"/>
          </p:cNvSpPr>
          <p:nvPr/>
        </p:nvSpPr>
        <p:spPr>
          <a:xfrm xmlns:a="http://schemas.openxmlformats.org/drawingml/2006/main">
            <a:off x="10439400" y="4657725"/>
            <a:ext cx="4333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350" b="0">
                <a:solidFill>
                  <a:srgbClr val="73776C"/>
                </a:solidFill>
                <a:latin typeface="Nimbus Mono PS"/>
                <a:ea typeface="Nimbus Mono PS"/>
                <a:cs typeface="Nimbus Mono PS"/>
              </a:defRPr>
            </a:pPr>
            <a:r>
              <a:rPr sz="1350" b="0">
                <a:solidFill>
                  <a:srgbClr val="73776C"/>
                </a:solidFill>
                <a:latin typeface="Nimbus Mono PS"/>
                <a:ea typeface="Nimbus Mono PS"/>
                <a:cs typeface="Nimbus Mono PS"/>
              </a:rPr>
              <a:t>CFO / Managing Director</a:t>
            </a:r>
          </a:p>
        </p:txBody>
      </p:sp>
      <p:sp>
        <p:nvSpPr>
          <p:cNvPr id="21" name="">
            <a:extLst xmlns:a="http://schemas.openxmlformats.org/drawingml/2006/main">
              <a:ext uri="{FF2B5EF4-FFF2-40B4-BE49-F238E27FC236}">
                <a16:creationId xmlns:a16="http://schemas.microsoft.com/office/drawing/2014/main" id="{B0F3C301-627E-41C9-886A-1C2E5F5E0667}"/>
              </a:ext>
            </a:extLst>
          </p:cNvPr>
          <p:cNvSpPr>
            <a:spLocks xmlns:a="http://schemas.openxmlformats.org/drawingml/2006/main" noGrp="1"/>
          </p:cNvSpPr>
          <p:nvPr/>
        </p:nvSpPr>
        <p:spPr>
          <a:xfrm xmlns:a="http://schemas.openxmlformats.org/drawingml/2006/main">
            <a:off x="10439400" y="5181600"/>
            <a:ext cx="4200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325" b="1">
                <a:solidFill>
                  <a:srgbClr val="171816"/>
                </a:solidFill>
                <a:latin typeface="Nimbus Sans"/>
                <a:ea typeface="Nimbus Sans"/>
                <a:cs typeface="Nimbus Sans"/>
              </a:defRPr>
            </a:pPr>
            <a:r>
              <a:rPr sz="2325" b="1">
                <a:solidFill>
                  <a:srgbClr val="171816"/>
                </a:solidFill>
                <a:latin typeface="Nimbus Sans"/>
                <a:ea typeface="Nimbus Sans"/>
                <a:cs typeface="Nimbus Sans"/>
              </a:rPr>
              <a:t>Close to the numbers</a:t>
            </a:r>
          </a:p>
        </p:txBody>
      </p:sp>
      <p:sp>
        <p:nvSpPr>
          <p:cNvPr id="22" name="">
            <a:extLst xmlns:a="http://schemas.openxmlformats.org/drawingml/2006/main">
              <a:ext uri="{FF2B5EF4-FFF2-40B4-BE49-F238E27FC236}">
                <a16:creationId xmlns:a16="http://schemas.microsoft.com/office/drawing/2014/main" id="{994C577A-7588-4EB7-A6EC-E8BBF42ECC2C}"/>
              </a:ext>
            </a:extLst>
          </p:cNvPr>
          <p:cNvSpPr>
            <a:spLocks xmlns:a="http://schemas.openxmlformats.org/drawingml/2006/main" noGrp="1"/>
          </p:cNvSpPr>
          <p:nvPr/>
        </p:nvSpPr>
        <p:spPr>
          <a:xfrm xmlns:a="http://schemas.openxmlformats.org/drawingml/2006/main">
            <a:off x="10439400" y="5791200"/>
            <a:ext cx="42005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875" b="0">
                <a:solidFill>
                  <a:srgbClr val="73776C"/>
                </a:solidFill>
                <a:latin typeface="Nimbus Sans"/>
                <a:ea typeface="Nimbus Sans"/>
                <a:cs typeface="Nimbus Sans"/>
              </a:defRPr>
            </a:pPr>
            <a:r>
              <a:rPr sz="1875" b="0">
                <a:solidFill>
                  <a:srgbClr val="73776C"/>
                </a:solidFill>
                <a:latin typeface="Nimbus Sans"/>
                <a:ea typeface="Nimbus Sans"/>
                <a:cs typeface="Nimbus Sans"/>
              </a:rPr>
              <a:t>Experience at EWOR, Ufenau</a:t>
            </a:r>
          </a:p>
          <a:p xmlns:a="http://schemas.openxmlformats.org/drawingml/2006/main">
            <a:pPr>
              <a:lnSpc>
                <a:spcPct val="96000"/>
              </a:lnSpc>
              <a:buNone/>
              <a:defRPr sz="1875" b="0">
                <a:solidFill>
                  <a:srgbClr val="73776C"/>
                </a:solidFill>
                <a:latin typeface="Nimbus Sans"/>
                <a:ea typeface="Nimbus Sans"/>
                <a:cs typeface="Nimbus Sans"/>
              </a:defRPr>
            </a:pPr>
            <a:r>
              <a:rPr sz="1875" b="0">
                <a:solidFill>
                  <a:srgbClr val="73776C"/>
                </a:solidFill>
                <a:latin typeface="Nimbus Sans"/>
                <a:ea typeface="Nimbus Sans"/>
                <a:cs typeface="Nimbus Sans"/>
              </a:rPr>
              <a:t>Capital Partners and InfoGuard.</a:t>
            </a:r>
          </a:p>
          <a:p xmlns:a="http://schemas.openxmlformats.org/drawingml/2006/main">
            <a:pPr>
              <a:lnSpc>
                <a:spcPct val="96000"/>
              </a:lnSpc>
              <a:buNone/>
              <a:defRPr sz="1875" b="0">
                <a:solidFill>
                  <a:srgbClr val="73776C"/>
                </a:solidFill>
                <a:latin typeface="Nimbus Sans"/>
                <a:ea typeface="Nimbus Sans"/>
                <a:cs typeface="Nimbus Sans"/>
              </a:defRPr>
            </a:pPr>
            <a:r>
              <a:rPr sz="1875" b="0">
                <a:solidFill>
                  <a:srgbClr val="73776C"/>
                </a:solidFill>
                <a:latin typeface="Nimbus Sans"/>
                <a:ea typeface="Nimbus Sans"/>
                <a:cs typeface="Nimbus Sans"/>
              </a:rPr>
              <a:t>Finance and operating execution.</a:t>
            </a:r>
          </a:p>
        </p:txBody>
      </p:sp>
      <p:sp>
        <p:nvSpPr>
          <p:cNvPr id="23" name="">
            <a:extLst xmlns:a="http://schemas.openxmlformats.org/drawingml/2006/main">
              <a:ext uri="{FF2B5EF4-FFF2-40B4-BE49-F238E27FC236}">
                <a16:creationId xmlns:a16="http://schemas.microsoft.com/office/drawing/2014/main" id="{3C6DF0EA-4825-4F58-BBD4-E25C490AE23F}"/>
              </a:ext>
            </a:extLst>
          </p:cNvPr>
          <p:cNvSpPr>
            <a:spLocks xmlns:a="http://schemas.openxmlformats.org/drawingml/2006/main" noGrp="1"/>
          </p:cNvSpPr>
          <p:nvPr/>
        </p:nvSpPr>
        <p:spPr>
          <a:xfrm xmlns:a="http://schemas.openxmlformats.org/drawingml/2006/main">
            <a:off x="10439400" y="7067550"/>
            <a:ext cx="42005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875" b="0">
                <a:solidFill>
                  <a:srgbClr val="171816"/>
                </a:solidFill>
                <a:latin typeface="Nimbus Sans"/>
                <a:ea typeface="Nimbus Sans"/>
                <a:cs typeface="Nimbus Sans"/>
              </a:defRPr>
            </a:pPr>
            <a:r>
              <a:rPr sz="1875" b="0">
                <a:solidFill>
                  <a:srgbClr val="171816"/>
                </a:solidFill>
                <a:latin typeface="Nimbus Sans"/>
                <a:ea typeface="Nimbus Sans"/>
                <a:cs typeface="Nimbus Sans"/>
              </a:rPr>
              <a:t>Financial discipline, structuring</a:t>
            </a:r>
          </a:p>
          <a:p xmlns:a="http://schemas.openxmlformats.org/drawingml/2006/main">
            <a:pPr>
              <a:lnSpc>
                <a:spcPct val="96000"/>
              </a:lnSpc>
              <a:buNone/>
              <a:defRPr sz="1875" b="0">
                <a:solidFill>
                  <a:srgbClr val="171816"/>
                </a:solidFill>
                <a:latin typeface="Nimbus Sans"/>
                <a:ea typeface="Nimbus Sans"/>
                <a:cs typeface="Nimbus Sans"/>
              </a:defRPr>
            </a:pPr>
            <a:r>
              <a:rPr sz="1875" b="0">
                <a:solidFill>
                  <a:srgbClr val="171816"/>
                </a:solidFill>
                <a:latin typeface="Nimbus Sans"/>
                <a:ea typeface="Nimbus Sans"/>
                <a:cs typeface="Nimbus Sans"/>
              </a:rPr>
              <a:t>and investment operations.</a:t>
            </a:r>
          </a:p>
        </p:txBody>
      </p:sp>
      <p:sp>
        <p:nvSpPr>
          <p:cNvPr id="24" name="">
            <a:extLst xmlns:a="http://schemas.openxmlformats.org/drawingml/2006/main">
              <a:ext uri="{FF2B5EF4-FFF2-40B4-BE49-F238E27FC236}">
                <a16:creationId xmlns:a16="http://schemas.microsoft.com/office/drawing/2014/main" id="{D38A4AF4-4E0A-4184-AF04-1034ADA12744}"/>
              </a:ext>
            </a:extLst>
          </p:cNvPr>
          <p:cNvSpPr>
            <a:spLocks xmlns:a="http://schemas.openxmlformats.org/drawingml/2006/main" noGrp="1"/>
          </p:cNvSpPr>
          <p:nvPr/>
        </p:nvSpPr>
        <p:spPr>
          <a:xfrm xmlns:a="http://schemas.openxmlformats.org/drawingml/2006/main">
            <a:off x="685800" y="8058150"/>
            <a:ext cx="13811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050" b="0">
                <a:solidFill>
                  <a:srgbClr val="73776C"/>
                </a:solidFill>
                <a:latin typeface="Nimbus Sans"/>
                <a:ea typeface="Nimbus Sans"/>
                <a:cs typeface="Nimbus Sans"/>
              </a:defRPr>
            </a:pPr>
            <a:r>
              <a:rPr sz="1050" b="0">
                <a:solidFill>
                  <a:srgbClr val="73776C"/>
                </a:solidFill>
                <a:latin typeface="Nimbus Sans"/>
                <a:ea typeface="Nimbus Sans"/>
                <a:cs typeface="Nimbus Sans"/>
              </a:rPr>
              <a:t>Founding GPs of Robotics Capital AG. Sources: manager biographies, roboticscapital.ch and supplied investment schedule. Investment governance described in the notes is proposed.</a:t>
            </a:r>
          </a:p>
        </p:txBody>
      </p:sp>
    </p:spTree>
    <p:extLst>
      <p:ext uri="{BB962C8B-B14F-4D97-AF65-F5344CB8AC3E}">
        <p14:creationId xmlns:p14="http://schemas.microsoft.com/office/powerpoint/2010/main" val="1520612272"/>
      </p:ext>
    </p:extLst>
  </p:cSld>
</p:sld>
</file>

<file path=ppt/slides/slide11.xml><?xml version="1.0" encoding="utf-8"?>
<p:sld xmlns:p="http://schemas.openxmlformats.org/presentationml/2006/main">
  <p:cSld>
    <p:bg>
      <p:bgPr>
        <a:solidFill xmlns:a="http://schemas.openxmlformats.org/drawingml/2006/main">
          <a:srgbClr val="0B0C0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779F881-272F-46FE-A0A9-E4ED3D59D3FA}"/>
              </a:ext>
            </a:extLst>
          </p:cNvPr>
          <p:cNvSpPr>
            <a:spLocks xmlns:a="http://schemas.openxmlformats.org/drawingml/2006/main" noGrp="1"/>
          </p:cNvSpPr>
          <p:nvPr/>
        </p:nvSpPr>
        <p:spPr>
          <a:xfrm xmlns:a="http://schemas.openxmlformats.org/drawingml/2006/main">
            <a:off x="666750" y="409575"/>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650" b="1">
                <a:solidFill>
                  <a:srgbClr val="EFEEE9"/>
                </a:solidFill>
                <a:latin typeface="Nimbus Sans"/>
                <a:ea typeface="Nimbus Sans"/>
                <a:cs typeface="Nimbus Sans"/>
              </a:defRPr>
            </a:pPr>
            <a:r>
              <a:rPr sz="1650" b="1">
                <a:solidFill>
                  <a:srgbClr val="EFEEE9"/>
                </a:solidFill>
                <a:latin typeface="Nimbus Sans"/>
                <a:ea typeface="Nimbus Sans"/>
                <a:cs typeface="Nimbus Sans"/>
              </a:rPr>
              <a:t>ROBOTICS CAPITAL</a:t>
            </a:r>
          </a:p>
        </p:txBody>
      </p:sp>
      <p:sp>
        <p:nvSpPr>
          <p:cNvPr id="2" name="">
            <a:extLst xmlns:a="http://schemas.openxmlformats.org/drawingml/2006/main">
              <a:ext uri="{FF2B5EF4-FFF2-40B4-BE49-F238E27FC236}">
                <a16:creationId xmlns:a16="http://schemas.microsoft.com/office/drawing/2014/main" id="{818DB36D-9478-4947-A37B-7891B43FF7E7}"/>
              </a:ext>
            </a:extLst>
          </p:cNvPr>
          <p:cNvSpPr>
            <a:spLocks xmlns:a="http://schemas.openxmlformats.org/drawingml/2006/main" noGrp="1"/>
          </p:cNvSpPr>
          <p:nvPr/>
        </p:nvSpPr>
        <p:spPr>
          <a:xfrm xmlns:a="http://schemas.openxmlformats.org/drawingml/2006/main">
            <a:off x="6286500" y="4381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200" b="0">
                <a:solidFill>
                  <a:srgbClr val="A4A59C"/>
                </a:solidFill>
                <a:latin typeface="Nimbus Mono PS"/>
                <a:ea typeface="Nimbus Mono PS"/>
                <a:cs typeface="Nimbus Mono PS"/>
              </a:defRPr>
            </a:pPr>
            <a:r>
              <a:rPr sz="1200" b="0">
                <a:solidFill>
                  <a:srgbClr val="A4A59C"/>
                </a:solidFill>
                <a:latin typeface="Nimbus Mono PS"/>
                <a:ea typeface="Nimbus Mono PS"/>
                <a:cs typeface="Nimbus Mono PS"/>
              </a:rPr>
              <a:t>PRIOR INVESTMENT EXPERIENCE</a:t>
            </a:r>
          </a:p>
        </p:txBody>
      </p:sp>
      <p:sp>
        <p:nvSpPr>
          <p:cNvPr id="3" name="">
            <a:extLst xmlns:a="http://schemas.openxmlformats.org/drawingml/2006/main">
              <a:ext uri="{FF2B5EF4-FFF2-40B4-BE49-F238E27FC236}">
                <a16:creationId xmlns:a16="http://schemas.microsoft.com/office/drawing/2014/main" id="{EF01E587-DF6C-44FB-A561-7E1620BF7F30}"/>
              </a:ext>
            </a:extLst>
          </p:cNvPr>
          <p:cNvSpPr>
            <a:spLocks xmlns:a="http://schemas.openxmlformats.org/drawingml/2006/main" noGrp="1"/>
          </p:cNvSpPr>
          <p:nvPr/>
        </p:nvSpPr>
        <p:spPr>
          <a:xfrm xmlns:a="http://schemas.openxmlformats.org/drawingml/2006/main">
            <a:off x="13811250" y="409575"/>
            <a:ext cx="76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11</a:t>
            </a:r>
          </a:p>
        </p:txBody>
      </p:sp>
      <p:sp>
        <p:nvSpPr>
          <p:cNvPr id="4" name="">
            <a:extLst xmlns:a="http://schemas.openxmlformats.org/drawingml/2006/main">
              <a:ext uri="{FF2B5EF4-FFF2-40B4-BE49-F238E27FC236}">
                <a16:creationId xmlns:a16="http://schemas.microsoft.com/office/drawing/2014/main" id="{2B9EDB1E-D1AA-423E-9428-995D11E904BE}"/>
              </a:ext>
            </a:extLst>
          </p:cNvPr>
          <p:cNvSpPr>
            <a:spLocks xmlns:a="http://schemas.openxmlformats.org/drawingml/2006/main" noGrp="1"/>
          </p:cNvSpPr>
          <p:nvPr/>
        </p:nvSpPr>
        <p:spPr>
          <a:xfrm xmlns:a="http://schemas.openxmlformats.org/drawingml/2006/main">
            <a:off x="666750" y="1304925"/>
            <a:ext cx="13906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6525" b="1">
                <a:solidFill>
                  <a:srgbClr val="EFEEE9"/>
                </a:solidFill>
                <a:latin typeface="Nimbus Sans"/>
                <a:ea typeface="Nimbus Sans"/>
                <a:cs typeface="Nimbus Sans"/>
              </a:defRPr>
            </a:pPr>
            <a:r>
              <a:rPr sz="6525" b="1">
                <a:solidFill>
                  <a:srgbClr val="EFEEE9"/>
                </a:solidFill>
                <a:latin typeface="Nimbus Sans"/>
                <a:ea typeface="Nimbus Sans"/>
                <a:cs typeface="Nimbus Sans"/>
              </a:rPr>
              <a:t>Our experience includes</a:t>
            </a:r>
          </a:p>
        </p:txBody>
      </p:sp>
      <p:sp>
        <p:nvSpPr>
          <p:cNvPr id="5" name="">
            <a:extLst xmlns:a="http://schemas.openxmlformats.org/drawingml/2006/main">
              <a:ext uri="{FF2B5EF4-FFF2-40B4-BE49-F238E27FC236}">
                <a16:creationId xmlns:a16="http://schemas.microsoft.com/office/drawing/2014/main" id="{AE7CFC58-95BE-4EE6-8F66-C648820B49E7}"/>
              </a:ext>
            </a:extLst>
          </p:cNvPr>
          <p:cNvSpPr>
            <a:spLocks xmlns:a="http://schemas.openxmlformats.org/drawingml/2006/main" noGrp="1"/>
          </p:cNvSpPr>
          <p:nvPr/>
        </p:nvSpPr>
        <p:spPr>
          <a:xfrm xmlns:a="http://schemas.openxmlformats.org/drawingml/2006/main">
            <a:off x="666750" y="2247900"/>
            <a:ext cx="139065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6525" b="1">
                <a:solidFill>
                  <a:srgbClr val="EFEEE9"/>
                </a:solidFill>
                <a:latin typeface="Nimbus Sans"/>
                <a:ea typeface="Nimbus Sans"/>
                <a:cs typeface="Nimbus Sans"/>
              </a:defRPr>
            </a:pPr>
            <a:r>
              <a:rPr sz="6525" b="1">
                <a:solidFill>
                  <a:srgbClr val="EFEEE9"/>
                </a:solidFill>
                <a:latin typeface="Nimbus Sans"/>
                <a:ea typeface="Nimbus Sans"/>
                <a:cs typeface="Nimbus Sans"/>
              </a:rPr>
              <a:t>capital returned</a:t>
            </a:r>
          </a:p>
        </p:txBody>
      </p:sp>
      <p:sp>
        <p:nvSpPr>
          <p:cNvPr id="6" name="">
            <a:extLst xmlns:a="http://schemas.openxmlformats.org/drawingml/2006/main">
              <a:ext uri="{FF2B5EF4-FFF2-40B4-BE49-F238E27FC236}">
                <a16:creationId xmlns:a16="http://schemas.microsoft.com/office/drawing/2014/main" id="{76C8940E-645B-4440-BA64-57E2B8FFB036}"/>
              </a:ext>
            </a:extLst>
          </p:cNvPr>
          <p:cNvSpPr>
            <a:spLocks xmlns:a="http://schemas.openxmlformats.org/drawingml/2006/main" noGrp="1"/>
          </p:cNvSpPr>
          <p:nvPr/>
        </p:nvSpPr>
        <p:spPr>
          <a:xfrm xmlns:a="http://schemas.openxmlformats.org/drawingml/2006/main">
            <a:off x="647700" y="3609975"/>
            <a:ext cx="6038850" cy="1400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7050"/>
            </a:defPPr>
            <a:lvl1pPr>
              <a:buNone/>
              <a:defRPr sz="7050"/>
            </a:lvl1pPr>
            <a:lvl2pPr>
              <a:buNone/>
              <a:defRPr sz="7050"/>
            </a:lvl2pPr>
            <a:lvl3pPr>
              <a:buNone/>
              <a:defRPr sz="7050"/>
            </a:lvl3pPr>
            <a:lvl4pPr>
              <a:buNone/>
              <a:defRPr sz="7050"/>
            </a:lvl4pPr>
            <a:lvl5pPr>
              <a:buNone/>
              <a:defRPr sz="7050"/>
            </a:lvl5pPr>
            <a:lvl6pPr>
              <a:buNone/>
              <a:defRPr sz="7050"/>
            </a:lvl6pPr>
            <a:lvl7pPr>
              <a:buNone/>
              <a:defRPr sz="7050"/>
            </a:lvl7pPr>
            <a:lvl8pPr>
              <a:buNone/>
              <a:defRPr sz="7050"/>
            </a:lvl8pPr>
            <a:lvl9pPr>
              <a:buNone/>
              <a:defRPr sz="7050"/>
            </a:lvl9pPr>
          </a:lstStyle>
          <a:p xmlns:a="http://schemas.openxmlformats.org/drawingml/2006/main">
            <a:pPr>
              <a:lnSpc>
                <a:spcPct val="96000"/>
              </a:lnSpc>
              <a:buNone/>
              <a:defRPr sz="9825" b="1">
                <a:solidFill>
                  <a:srgbClr val="E1A34E"/>
                </a:solidFill>
                <a:latin typeface="Nimbus Sans"/>
                <a:ea typeface="Nimbus Sans"/>
                <a:cs typeface="Nimbus Sans"/>
              </a:defRPr>
            </a:pPr>
            <a:r>
              <a:rPr sz="7050" b="1">
                <a:solidFill>
                  <a:srgbClr val="E1A34E"/>
                </a:solidFill>
                <a:latin typeface="Nimbus Sans"/>
                <a:ea typeface="Nimbus Sans"/>
                <a:cs typeface="Nimbus Sans"/>
              </a:rPr>
              <a:t>CHF 2.20M</a:t>
            </a:r>
          </a:p>
        </p:txBody>
      </p:sp>
      <p:sp>
        <p:nvSpPr>
          <p:cNvPr id="7" name="">
            <a:extLst xmlns:a="http://schemas.openxmlformats.org/drawingml/2006/main">
              <a:ext uri="{FF2B5EF4-FFF2-40B4-BE49-F238E27FC236}">
                <a16:creationId xmlns:a16="http://schemas.microsoft.com/office/drawing/2014/main" id="{6AD373B9-EE10-4945-B2DC-AFDD22D8541C}"/>
              </a:ext>
            </a:extLst>
          </p:cNvPr>
          <p:cNvSpPr>
            <a:spLocks xmlns:a="http://schemas.openxmlformats.org/drawingml/2006/main" noGrp="1"/>
          </p:cNvSpPr>
          <p:nvPr/>
        </p:nvSpPr>
        <p:spPr>
          <a:xfrm xmlns:a="http://schemas.openxmlformats.org/drawingml/2006/main">
            <a:off x="733425" y="5067300"/>
            <a:ext cx="6143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250" b="0">
                <a:solidFill>
                  <a:srgbClr val="EFEEE9"/>
                </a:solidFill>
                <a:latin typeface="Nimbus Sans"/>
                <a:ea typeface="Nimbus Sans"/>
                <a:cs typeface="Nimbus Sans"/>
              </a:defRPr>
            </a:pPr>
            <a:r>
              <a:rPr sz="2250" b="0">
                <a:solidFill>
                  <a:srgbClr val="EFEEE9"/>
                </a:solidFill>
                <a:latin typeface="Nimbus Sans"/>
                <a:ea typeface="Nimbus Sans"/>
                <a:cs typeface="Nimbus Sans"/>
              </a:rPr>
              <a:t>realized proceeds</a:t>
            </a:r>
          </a:p>
        </p:txBody>
      </p:sp>
      <p:sp>
        <p:nvSpPr>
          <p:cNvPr id="8" name="">
            <a:extLst xmlns:a="http://schemas.openxmlformats.org/drawingml/2006/main">
              <a:ext uri="{FF2B5EF4-FFF2-40B4-BE49-F238E27FC236}">
                <a16:creationId xmlns:a16="http://schemas.microsoft.com/office/drawing/2014/main" id="{66901F6A-39B7-45E5-9B38-E06FF89031FB}"/>
              </a:ext>
            </a:extLst>
          </p:cNvPr>
          <p:cNvSpPr>
            <a:spLocks xmlns:a="http://schemas.openxmlformats.org/drawingml/2006/main" noGrp="1"/>
          </p:cNvSpPr>
          <p:nvPr/>
        </p:nvSpPr>
        <p:spPr>
          <a:xfrm xmlns:a="http://schemas.openxmlformats.org/drawingml/2006/main">
            <a:off x="733425" y="5762625"/>
            <a:ext cx="63341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025" b="0">
                <a:solidFill>
                  <a:srgbClr val="A4A59C"/>
                </a:solidFill>
                <a:latin typeface="Nimbus Sans"/>
                <a:ea typeface="Nimbus Sans"/>
                <a:cs typeface="Nimbus Sans"/>
              </a:defRPr>
            </a:pPr>
            <a:r>
              <a:rPr sz="2025" b="0">
                <a:solidFill>
                  <a:srgbClr val="A4A59C"/>
                </a:solidFill>
                <a:latin typeface="Nimbus Sans"/>
                <a:ea typeface="Nimbus Sans"/>
                <a:cs typeface="Nimbus Sans"/>
              </a:rPr>
              <a:t>Erik &amp; Mark’s discretionary mandate</a:t>
            </a:r>
          </a:p>
          <a:p xmlns:a="http://schemas.openxmlformats.org/drawingml/2006/main">
            <a:pPr>
              <a:lnSpc>
                <a:spcPct val="96000"/>
              </a:lnSpc>
              <a:buNone/>
              <a:defRPr sz="2025" b="0">
                <a:solidFill>
                  <a:srgbClr val="A4A59C"/>
                </a:solidFill>
                <a:latin typeface="Nimbus Sans"/>
                <a:ea typeface="Nimbus Sans"/>
                <a:cs typeface="Nimbus Sans"/>
              </a:defRPr>
            </a:pPr>
            <a:r>
              <a:rPr sz="2025" b="0">
                <a:solidFill>
                  <a:srgbClr val="A4A59C"/>
                </a:solidFill>
                <a:latin typeface="Nimbus Sans"/>
                <a:ea typeface="Nimbus Sans"/>
                <a:cs typeface="Nimbus Sans"/>
              </a:rPr>
              <a:t>11 investments / 2017 to 2025 vintages</a:t>
            </a:r>
          </a:p>
        </p:txBody>
      </p:sp>
      <p:sp>
        <p:nvSpPr>
          <p:cNvPr id="9" name="">
            <a:extLst xmlns:a="http://schemas.openxmlformats.org/drawingml/2006/main">
              <a:ext uri="{FF2B5EF4-FFF2-40B4-BE49-F238E27FC236}">
                <a16:creationId xmlns:a16="http://schemas.microsoft.com/office/drawing/2014/main" id="{9A3E2D2D-DBC9-4729-BB7A-0A432EC582EF}"/>
              </a:ext>
            </a:extLst>
          </p:cNvPr>
          <p:cNvSpPr>
            <a:spLocks xmlns:a="http://schemas.openxmlformats.org/drawingml/2006/main" noGrp="1"/>
          </p:cNvSpPr>
          <p:nvPr/>
        </p:nvSpPr>
        <p:spPr>
          <a:xfrm xmlns:a="http://schemas.openxmlformats.org/drawingml/2006/main">
            <a:off x="733425" y="6991350"/>
            <a:ext cx="647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3000" b="1">
                <a:solidFill>
                  <a:srgbClr val="EFEEE9"/>
                </a:solidFill>
                <a:latin typeface="Nimbus Sans"/>
                <a:ea typeface="Nimbus Sans"/>
                <a:cs typeface="Nimbus Sans"/>
              </a:defRPr>
            </a:pPr>
            <a:r>
              <a:rPr sz="3000" b="1">
                <a:solidFill>
                  <a:srgbClr val="EFEEE9"/>
                </a:solidFill>
                <a:latin typeface="Nimbus Sans"/>
                <a:ea typeface="Nimbus Sans"/>
                <a:cs typeface="Nimbus Sans"/>
              </a:rPr>
              <a:t>CHF 4.81M invested</a:t>
            </a:r>
          </a:p>
        </p:txBody>
      </p:sp>
      <p:graphicFrame>
        <p:nvGraphicFramePr>
          <p:cNvPr id="30" name="Chart">
            <a:extLst xmlns:a="http://schemas.openxmlformats.org/drawingml/2006/main">
              <a:ext uri="{FF2B5EF4-FFF2-40B4-BE49-F238E27FC236}">
                <a16:creationId xmlns:a16="http://schemas.microsoft.com/office/drawing/2014/main" id="{6F77E0DF-215D-4D31-A7FC-8FA23EEF184A}"/>
              </a:ext>
            </a:extLst>
          </p:cNvPr>
          <p:cNvGraphicFramePr/>
          <p:nvPr/>
        </p:nvGraphicFramePr>
        <p:xfrm>
          <a:off xmlns:a="http://schemas.openxmlformats.org/drawingml/2006/main" x="7248525" y="3609975"/>
          <a:ext xmlns:a="http://schemas.openxmlformats.org/drawingml/2006/main" cx="7439025" cy="1895475"/>
        </p:xfrm>
        <a:graphic xmlns:a="http://schemas.openxmlformats.org/drawingml/2006/main">
          <a:graphicData uri="http://schemas.openxmlformats.org/drawingml/2006/chart">
            <c:chart xmlns:r="http://schemas.openxmlformats.org/officeDocument/2006/relationships" xmlns:c="http://schemas.openxmlformats.org/drawingml/2006/chart" r:id="R8fe6764307ad4bbd"/>
          </a:graphicData>
        </a:graphic>
      </p:graphicFrame>
      <p:sp>
        <p:nvSpPr>
          <p:cNvPr id="11" name="">
            <a:extLst xmlns:a="http://schemas.openxmlformats.org/drawingml/2006/main">
              <a:ext uri="{FF2B5EF4-FFF2-40B4-BE49-F238E27FC236}">
                <a16:creationId xmlns:a16="http://schemas.microsoft.com/office/drawing/2014/main" id="{2CCCA594-6191-4F96-B866-5C6243C96B05}"/>
              </a:ext>
            </a:extLst>
          </p:cNvPr>
          <p:cNvSpPr>
            <a:spLocks xmlns:a="http://schemas.openxmlformats.org/drawingml/2006/main" noGrp="1"/>
          </p:cNvSpPr>
          <p:nvPr/>
        </p:nvSpPr>
        <p:spPr>
          <a:xfrm xmlns:a="http://schemas.openxmlformats.org/drawingml/2006/main">
            <a:off x="7581900" y="5438775"/>
            <a:ext cx="7000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475" b="1">
                <a:solidFill>
                  <a:srgbClr val="E1A34E"/>
                </a:solidFill>
                <a:latin typeface="Nimbus Sans"/>
                <a:ea typeface="Nimbus Sans"/>
                <a:cs typeface="Nimbus Sans"/>
              </a:defRPr>
            </a:pPr>
            <a:r>
              <a:rPr sz="2475" b="1">
                <a:solidFill>
                  <a:srgbClr val="E1A34E"/>
                </a:solidFill>
                <a:latin typeface="Nimbus Sans"/>
                <a:ea typeface="Nimbus Sans"/>
                <a:cs typeface="Nimbus Sans"/>
              </a:rPr>
              <a:t>20% manager-reported IRR</a:t>
            </a:r>
          </a:p>
        </p:txBody>
      </p:sp>
      <p:sp>
        <p:nvSpPr>
          <p:cNvPr id="12" name="">
            <a:extLst xmlns:a="http://schemas.openxmlformats.org/drawingml/2006/main">
              <a:ext uri="{FF2B5EF4-FFF2-40B4-BE49-F238E27FC236}">
                <a16:creationId xmlns:a16="http://schemas.microsoft.com/office/drawing/2014/main" id="{78EA9A13-4217-41A5-AB56-74AD0A1EFD45}"/>
              </a:ext>
            </a:extLst>
          </p:cNvPr>
          <p:cNvSpPr>
            <a:spLocks xmlns:a="http://schemas.openxmlformats.org/drawingml/2006/main" noGrp="1"/>
          </p:cNvSpPr>
          <p:nvPr/>
        </p:nvSpPr>
        <p:spPr>
          <a:xfrm xmlns:a="http://schemas.openxmlformats.org/drawingml/2006/main">
            <a:off x="7581900" y="5953125"/>
            <a:ext cx="7000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475" b="1">
                <a:solidFill>
                  <a:srgbClr val="EFEEE9"/>
                </a:solidFill>
                <a:latin typeface="Nimbus Sans"/>
                <a:ea typeface="Nimbus Sans"/>
                <a:cs typeface="Nimbus Sans"/>
              </a:defRPr>
            </a:pPr>
            <a:r>
              <a:rPr sz="2475" b="1">
                <a:solidFill>
                  <a:srgbClr val="EFEEE9"/>
                </a:solidFill>
                <a:latin typeface="Nimbus Sans"/>
                <a:ea typeface="Nimbus Sans"/>
                <a:cs typeface="Nimbus Sans"/>
              </a:rPr>
              <a:t>CHF 7.59M remaining value</a:t>
            </a:r>
          </a:p>
        </p:txBody>
      </p:sp>
      <p:sp>
        <p:nvSpPr>
          <p:cNvPr id="13" name="">
            <a:extLst xmlns:a="http://schemas.openxmlformats.org/drawingml/2006/main">
              <a:ext uri="{FF2B5EF4-FFF2-40B4-BE49-F238E27FC236}">
                <a16:creationId xmlns:a16="http://schemas.microsoft.com/office/drawing/2014/main" id="{66A805F3-1CFB-4DD4-ACB2-5BD1857208E3}"/>
              </a:ext>
            </a:extLst>
          </p:cNvPr>
          <p:cNvSpPr>
            <a:spLocks xmlns:a="http://schemas.openxmlformats.org/drawingml/2006/main" noGrp="1"/>
          </p:cNvSpPr>
          <p:nvPr/>
        </p:nvSpPr>
        <p:spPr>
          <a:xfrm xmlns:a="http://schemas.openxmlformats.org/drawingml/2006/main">
            <a:off x="7581900" y="6686550"/>
            <a:ext cx="6943725" cy="0"/>
          </a:xfrm>
          <a:prstGeom xmlns:a="http://schemas.openxmlformats.org/drawingml/2006/main" prst="line">
            <a:avLst/>
          </a:prstGeom>
          <a:noFill xmlns:a="http://schemas.openxmlformats.org/drawingml/2006/main"/>
          <a:ln xmlns:a="http://schemas.openxmlformats.org/drawingml/2006/main" w="9525">
            <a:solidFill>
              <a:srgbClr val="353730"/>
            </a:solidFill>
          </a:ln>
        </p:spPr>
      </p:sp>
      <p:sp>
        <p:nvSpPr>
          <p:cNvPr id="14" name="">
            <a:extLst xmlns:a="http://schemas.openxmlformats.org/drawingml/2006/main">
              <a:ext uri="{FF2B5EF4-FFF2-40B4-BE49-F238E27FC236}">
                <a16:creationId xmlns:a16="http://schemas.microsoft.com/office/drawing/2014/main" id="{BFE9165D-CB6E-4AF6-B159-DDBC8A0D0E96}"/>
              </a:ext>
            </a:extLst>
          </p:cNvPr>
          <p:cNvSpPr>
            <a:spLocks xmlns:a="http://schemas.openxmlformats.org/drawingml/2006/main" noGrp="1"/>
          </p:cNvSpPr>
          <p:nvPr/>
        </p:nvSpPr>
        <p:spPr>
          <a:xfrm xmlns:a="http://schemas.openxmlformats.org/drawingml/2006/main">
            <a:off x="7581900" y="69151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575" b="1">
                <a:solidFill>
                  <a:srgbClr val="EFEEE9"/>
                </a:solidFill>
                <a:latin typeface="Nimbus Sans"/>
                <a:ea typeface="Nimbus Sans"/>
                <a:cs typeface="Nimbus Sans"/>
              </a:defRPr>
            </a:pPr>
            <a:r>
              <a:rPr sz="1575" b="1">
                <a:solidFill>
                  <a:srgbClr val="EFEEE9"/>
                </a:solidFill>
                <a:latin typeface="Nimbus Sans"/>
                <a:ea typeface="Nimbus Sans"/>
                <a:cs typeface="Nimbus Sans"/>
              </a:rPr>
              <a:t>Invincible Brands</a:t>
            </a:r>
          </a:p>
        </p:txBody>
      </p:sp>
      <p:sp>
        <p:nvSpPr>
          <p:cNvPr id="15" name="">
            <a:extLst xmlns:a="http://schemas.openxmlformats.org/drawingml/2006/main">
              <a:ext uri="{FF2B5EF4-FFF2-40B4-BE49-F238E27FC236}">
                <a16:creationId xmlns:a16="http://schemas.microsoft.com/office/drawing/2014/main" id="{A39C5870-A4FF-4D12-A84A-F7EAA88B4388}"/>
              </a:ext>
            </a:extLst>
          </p:cNvPr>
          <p:cNvSpPr>
            <a:spLocks xmlns:a="http://schemas.openxmlformats.org/drawingml/2006/main" noGrp="1"/>
          </p:cNvSpPr>
          <p:nvPr/>
        </p:nvSpPr>
        <p:spPr>
          <a:xfrm xmlns:a="http://schemas.openxmlformats.org/drawingml/2006/main">
            <a:off x="7581900" y="7334250"/>
            <a:ext cx="2286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925" b="1">
                <a:solidFill>
                  <a:srgbClr val="E1A34E"/>
                </a:solidFill>
                <a:latin typeface="Nimbus Sans"/>
                <a:ea typeface="Nimbus Sans"/>
                <a:cs typeface="Nimbus Sans"/>
              </a:defRPr>
            </a:pPr>
            <a:r>
              <a:rPr sz="2925" b="1">
                <a:solidFill>
                  <a:srgbClr val="E1A34E"/>
                </a:solidFill>
                <a:latin typeface="Nimbus Sans"/>
                <a:ea typeface="Nimbus Sans"/>
                <a:cs typeface="Nimbus Sans"/>
              </a:rPr>
              <a:t>3.98x</a:t>
            </a:r>
          </a:p>
        </p:txBody>
      </p:sp>
      <p:sp>
        <p:nvSpPr>
          <p:cNvPr id="16" name="">
            <a:extLst xmlns:a="http://schemas.openxmlformats.org/drawingml/2006/main">
              <a:ext uri="{FF2B5EF4-FFF2-40B4-BE49-F238E27FC236}">
                <a16:creationId xmlns:a16="http://schemas.microsoft.com/office/drawing/2014/main" id="{2D62B42D-29A3-409D-B0F3-A3211F888F3C}"/>
              </a:ext>
            </a:extLst>
          </p:cNvPr>
          <p:cNvSpPr>
            <a:spLocks xmlns:a="http://schemas.openxmlformats.org/drawingml/2006/main" noGrp="1"/>
          </p:cNvSpPr>
          <p:nvPr/>
        </p:nvSpPr>
        <p:spPr>
          <a:xfrm xmlns:a="http://schemas.openxmlformats.org/drawingml/2006/main">
            <a:off x="9972675" y="69151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575" b="1">
                <a:solidFill>
                  <a:srgbClr val="EFEEE9"/>
                </a:solidFill>
                <a:latin typeface="Nimbus Sans"/>
                <a:ea typeface="Nimbus Sans"/>
                <a:cs typeface="Nimbus Sans"/>
              </a:defRPr>
            </a:pPr>
            <a:r>
              <a:rPr sz="1575" b="1">
                <a:solidFill>
                  <a:srgbClr val="EFEEE9"/>
                </a:solidFill>
                <a:latin typeface="Nimbus Sans"/>
                <a:ea typeface="Nimbus Sans"/>
                <a:cs typeface="Nimbus Sans"/>
              </a:rPr>
              <a:t>Deel</a:t>
            </a:r>
          </a:p>
        </p:txBody>
      </p:sp>
      <p:sp>
        <p:nvSpPr>
          <p:cNvPr id="17" name="">
            <a:extLst xmlns:a="http://schemas.openxmlformats.org/drawingml/2006/main">
              <a:ext uri="{FF2B5EF4-FFF2-40B4-BE49-F238E27FC236}">
                <a16:creationId xmlns:a16="http://schemas.microsoft.com/office/drawing/2014/main" id="{9E29E153-49BD-405B-97C6-6280E04F894E}"/>
              </a:ext>
            </a:extLst>
          </p:cNvPr>
          <p:cNvSpPr>
            <a:spLocks xmlns:a="http://schemas.openxmlformats.org/drawingml/2006/main" noGrp="1"/>
          </p:cNvSpPr>
          <p:nvPr/>
        </p:nvSpPr>
        <p:spPr>
          <a:xfrm xmlns:a="http://schemas.openxmlformats.org/drawingml/2006/main">
            <a:off x="9972675" y="7334250"/>
            <a:ext cx="2286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925" b="1">
                <a:solidFill>
                  <a:srgbClr val="E1A34E"/>
                </a:solidFill>
                <a:latin typeface="Nimbus Sans"/>
                <a:ea typeface="Nimbus Sans"/>
                <a:cs typeface="Nimbus Sans"/>
              </a:defRPr>
            </a:pPr>
            <a:r>
              <a:rPr sz="2925" b="1">
                <a:solidFill>
                  <a:srgbClr val="E1A34E"/>
                </a:solidFill>
                <a:latin typeface="Nimbus Sans"/>
                <a:ea typeface="Nimbus Sans"/>
                <a:cs typeface="Nimbus Sans"/>
              </a:rPr>
              <a:t>4.90x</a:t>
            </a:r>
          </a:p>
        </p:txBody>
      </p:sp>
      <p:sp>
        <p:nvSpPr>
          <p:cNvPr id="18" name="">
            <a:extLst xmlns:a="http://schemas.openxmlformats.org/drawingml/2006/main">
              <a:ext uri="{FF2B5EF4-FFF2-40B4-BE49-F238E27FC236}">
                <a16:creationId xmlns:a16="http://schemas.microsoft.com/office/drawing/2014/main" id="{CBD8554C-7109-45A3-9896-E15510E0EED3}"/>
              </a:ext>
            </a:extLst>
          </p:cNvPr>
          <p:cNvSpPr>
            <a:spLocks xmlns:a="http://schemas.openxmlformats.org/drawingml/2006/main" noGrp="1"/>
          </p:cNvSpPr>
          <p:nvPr/>
        </p:nvSpPr>
        <p:spPr>
          <a:xfrm xmlns:a="http://schemas.openxmlformats.org/drawingml/2006/main">
            <a:off x="12363450" y="69151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575" b="1">
                <a:solidFill>
                  <a:srgbClr val="EFEEE9"/>
                </a:solidFill>
                <a:latin typeface="Nimbus Sans"/>
                <a:ea typeface="Nimbus Sans"/>
                <a:cs typeface="Nimbus Sans"/>
              </a:defRPr>
            </a:pPr>
            <a:r>
              <a:rPr sz="1575" b="1">
                <a:solidFill>
                  <a:srgbClr val="EFEEE9"/>
                </a:solidFill>
                <a:latin typeface="Nimbus Sans"/>
                <a:ea typeface="Nimbus Sans"/>
                <a:cs typeface="Nimbus Sans"/>
              </a:rPr>
              <a:t>Moving Intelligence</a:t>
            </a:r>
          </a:p>
        </p:txBody>
      </p:sp>
      <p:sp>
        <p:nvSpPr>
          <p:cNvPr id="19" name="">
            <a:extLst xmlns:a="http://schemas.openxmlformats.org/drawingml/2006/main">
              <a:ext uri="{FF2B5EF4-FFF2-40B4-BE49-F238E27FC236}">
                <a16:creationId xmlns:a16="http://schemas.microsoft.com/office/drawing/2014/main" id="{43375EAD-24DF-4610-9B8D-8BC10A51C31C}"/>
              </a:ext>
            </a:extLst>
          </p:cNvPr>
          <p:cNvSpPr>
            <a:spLocks xmlns:a="http://schemas.openxmlformats.org/drawingml/2006/main" noGrp="1"/>
          </p:cNvSpPr>
          <p:nvPr/>
        </p:nvSpPr>
        <p:spPr>
          <a:xfrm xmlns:a="http://schemas.openxmlformats.org/drawingml/2006/main">
            <a:off x="12363450" y="7334250"/>
            <a:ext cx="2286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925" b="1">
                <a:solidFill>
                  <a:srgbClr val="E1A34E"/>
                </a:solidFill>
                <a:latin typeface="Nimbus Sans"/>
                <a:ea typeface="Nimbus Sans"/>
                <a:cs typeface="Nimbus Sans"/>
              </a:defRPr>
            </a:pPr>
            <a:r>
              <a:rPr sz="2925" b="1">
                <a:solidFill>
                  <a:srgbClr val="E1A34E"/>
                </a:solidFill>
                <a:latin typeface="Nimbus Sans"/>
                <a:ea typeface="Nimbus Sans"/>
                <a:cs typeface="Nimbus Sans"/>
              </a:rPr>
              <a:t>3.04x</a:t>
            </a:r>
          </a:p>
        </p:txBody>
      </p:sp>
      <p:sp>
        <p:nvSpPr>
          <p:cNvPr id="20" name="">
            <a:extLst xmlns:a="http://schemas.openxmlformats.org/drawingml/2006/main">
              <a:ext uri="{FF2B5EF4-FFF2-40B4-BE49-F238E27FC236}">
                <a16:creationId xmlns:a16="http://schemas.microsoft.com/office/drawing/2014/main" id="{23F5686D-65D8-4390-8402-5C3447AB94C5}"/>
              </a:ext>
            </a:extLst>
          </p:cNvPr>
          <p:cNvSpPr>
            <a:spLocks xmlns:a="http://schemas.openxmlformats.org/drawingml/2006/main" noGrp="1"/>
          </p:cNvSpPr>
          <p:nvPr/>
        </p:nvSpPr>
        <p:spPr>
          <a:xfrm xmlns:a="http://schemas.openxmlformats.org/drawingml/2006/main">
            <a:off x="685800" y="8058150"/>
            <a:ext cx="13811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050" b="0">
                <a:solidFill>
                  <a:srgbClr val="A4A59C"/>
                </a:solidFill>
                <a:latin typeface="Nimbus Sans"/>
                <a:ea typeface="Nimbus Sans"/>
                <a:cs typeface="Nimbus Sans"/>
              </a:defRPr>
            </a:pPr>
            <a:r>
              <a:rPr sz="1050" b="0">
                <a:solidFill>
                  <a:srgbClr val="A4A59C"/>
                </a:solidFill>
                <a:latin typeface="Nimbus Sans"/>
                <a:ea typeface="Nimbus Sans"/>
                <a:cs typeface="Nimbus Sans"/>
              </a:rPr>
              <a:t>CHF figures: earlier supplied schedule. IRR: manager update, 2 Oct 2026; valuation date and gross/net basis unverified. Includes unrealized value. Not CHRF1 performance.</a:t>
            </a:r>
          </a:p>
        </p:txBody>
      </p:sp>
    </p:spTree>
    <p:extLst>
      <p:ext uri="{BB962C8B-B14F-4D97-AF65-F5344CB8AC3E}">
        <p14:creationId xmlns:p14="http://schemas.microsoft.com/office/powerpoint/2010/main" val="453170979"/>
      </p:ext>
    </p:extLst>
  </p:cSld>
</p:sld>
</file>

<file path=ppt/slides/slide12.xml><?xml version="1.0" encoding="utf-8"?>
<p:sld xmlns:p="http://schemas.openxmlformats.org/presentationml/2006/main">
  <p:cSld>
    <p:bg>
      <p:bgPr>
        <a:solidFill xmlns:a="http://schemas.openxmlformats.org/drawingml/2006/main">
          <a:srgbClr val="0B0C0B"/>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92451160-0006-48FD-A98E-B10E53DACA2D}"/>
              </a:ext>
            </a:extLst>
          </p:cNvPr>
          <p:cNvPicPr>
            <a:picLocks xmlns:a="http://schemas.openxmlformats.org/drawingml/2006/main" noChangeAspect="1"/>
          </p:cNvPicPr>
          <p:nvPr/>
        </p:nvPicPr>
        <p:blipFill>
          <a:blip xmlns:r="http://schemas.openxmlformats.org/officeDocument/2006/relationships" xmlns:a="http://schemas.openxmlformats.org/drawingml/2006/main" r:embed="Re7b4863ad57d4be9"/>
          <a:srcRect xmlns:a="http://schemas.openxmlformats.org/drawingml/2006/main" l="0" t="4727" r="0" b="4727"/>
          <a:stretch xmlns:a="http://schemas.openxmlformats.org/drawingml/2006/main">
            <a:fillRect l="0" t="0" r="0" b="0"/>
          </a:stretch>
        </p:blipFill>
        <p:spPr>
          <a:xfrm xmlns:a="http://schemas.openxmlformats.org/drawingml/2006/main">
            <a:off x="4886325" y="0"/>
            <a:ext cx="10353675" cy="6248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C2FA26B-7537-4C6E-99CC-DA9225F040C5}"/>
              </a:ext>
            </a:extLst>
          </p:cNvPr>
          <p:cNvSpPr>
            <a:spLocks xmlns:a="http://schemas.openxmlformats.org/drawingml/2006/main" noGrp="1"/>
          </p:cNvSpPr>
          <p:nvPr/>
        </p:nvSpPr>
        <p:spPr>
          <a:xfrm xmlns:a="http://schemas.openxmlformats.org/drawingml/2006/main">
            <a:off x="0" y="0"/>
            <a:ext cx="15240000" cy="8572500"/>
          </a:xfrm>
          <a:prstGeom xmlns:a="http://schemas.openxmlformats.org/drawingml/2006/main" prst="rect">
            <a:avLst/>
          </a:prstGeom>
          <a:gradFill xmlns:a="http://schemas.openxmlformats.org/drawingml/2006/main">
            <a:gsLst>
              <a:gs pos="0">
                <a:srgbClr val="0B0C0B"/>
              </a:gs>
              <a:gs pos="36000">
                <a:srgbClr val="0B0C0B">
                  <a:alpha val="82000"/>
                </a:srgbClr>
              </a:gs>
              <a:gs pos="100000">
                <a:srgbClr val="0B0C0B">
                  <a:alpha val="28000"/>
                </a:srgbClr>
              </a:gs>
            </a:gsLst>
            <a:lin ang="0"/>
          </a:gra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54C1808F-F742-4CD0-92F0-7D8BAD50EEC8}"/>
              </a:ext>
            </a:extLst>
          </p:cNvPr>
          <p:cNvSpPr>
            <a:spLocks xmlns:a="http://schemas.openxmlformats.org/drawingml/2006/main" noGrp="1"/>
          </p:cNvSpPr>
          <p:nvPr/>
        </p:nvSpPr>
        <p:spPr>
          <a:xfrm xmlns:a="http://schemas.openxmlformats.org/drawingml/2006/main">
            <a:off x="0" y="5162550"/>
            <a:ext cx="15240000" cy="3409950"/>
          </a:xfrm>
          <a:prstGeom xmlns:a="http://schemas.openxmlformats.org/drawingml/2006/main" prst="rect">
            <a:avLst/>
          </a:prstGeom>
          <a:solidFill xmlns:a="http://schemas.openxmlformats.org/drawingml/2006/main">
            <a:srgbClr val="0B0C0B">
              <a:alpha val="96000"/>
            </a:srgbClr>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0D0F497-4FA5-477F-8E84-CC1638910F7E}"/>
              </a:ext>
            </a:extLst>
          </p:cNvPr>
          <p:cNvSpPr>
            <a:spLocks xmlns:a="http://schemas.openxmlformats.org/drawingml/2006/main" noGrp="1"/>
          </p:cNvSpPr>
          <p:nvPr/>
        </p:nvSpPr>
        <p:spPr>
          <a:xfrm xmlns:a="http://schemas.openxmlformats.org/drawingml/2006/main">
            <a:off x="666750" y="409575"/>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650" b="1">
                <a:solidFill>
                  <a:srgbClr val="EFEEE9"/>
                </a:solidFill>
                <a:latin typeface="Nimbus Sans"/>
                <a:ea typeface="Nimbus Sans"/>
                <a:cs typeface="Nimbus Sans"/>
              </a:defRPr>
            </a:pPr>
            <a:r>
              <a:rPr sz="1650" b="1">
                <a:solidFill>
                  <a:srgbClr val="EFEEE9"/>
                </a:solidFill>
                <a:latin typeface="Nimbus Sans"/>
                <a:ea typeface="Nimbus Sans"/>
                <a:cs typeface="Nimbus Sans"/>
              </a:rPr>
              <a:t>ROBOTICS CAPITAL</a:t>
            </a:r>
          </a:p>
        </p:txBody>
      </p:sp>
      <p:sp>
        <p:nvSpPr>
          <p:cNvPr id="5" name="">
            <a:extLst xmlns:a="http://schemas.openxmlformats.org/drawingml/2006/main">
              <a:ext uri="{FF2B5EF4-FFF2-40B4-BE49-F238E27FC236}">
                <a16:creationId xmlns:a16="http://schemas.microsoft.com/office/drawing/2014/main" id="{F7164E48-0218-41BD-82DB-F3E58741BA87}"/>
              </a:ext>
            </a:extLst>
          </p:cNvPr>
          <p:cNvSpPr>
            <a:spLocks xmlns:a="http://schemas.openxmlformats.org/drawingml/2006/main" noGrp="1"/>
          </p:cNvSpPr>
          <p:nvPr/>
        </p:nvSpPr>
        <p:spPr>
          <a:xfrm xmlns:a="http://schemas.openxmlformats.org/drawingml/2006/main">
            <a:off x="6286500" y="4381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200" b="0">
                <a:solidFill>
                  <a:srgbClr val="A4A59C"/>
                </a:solidFill>
                <a:latin typeface="Nimbus Mono PS"/>
                <a:ea typeface="Nimbus Mono PS"/>
                <a:cs typeface="Nimbus Mono PS"/>
              </a:defRPr>
            </a:pPr>
            <a:r>
              <a:rPr sz="1200" b="0">
                <a:solidFill>
                  <a:srgbClr val="A4A59C"/>
                </a:solidFill>
                <a:latin typeface="Nimbus Mono PS"/>
                <a:ea typeface="Nimbus Mono PS"/>
                <a:cs typeface="Nimbus Mono PS"/>
              </a:rPr>
              <a:t>TARGET FIRST CLOSE / Q4 2026</a:t>
            </a:r>
          </a:p>
        </p:txBody>
      </p:sp>
      <p:sp>
        <p:nvSpPr>
          <p:cNvPr id="6" name="">
            <a:extLst xmlns:a="http://schemas.openxmlformats.org/drawingml/2006/main">
              <a:ext uri="{FF2B5EF4-FFF2-40B4-BE49-F238E27FC236}">
                <a16:creationId xmlns:a16="http://schemas.microsoft.com/office/drawing/2014/main" id="{14CA901A-7E5D-45D4-AD56-28409EB4FA4F}"/>
              </a:ext>
            </a:extLst>
          </p:cNvPr>
          <p:cNvSpPr>
            <a:spLocks xmlns:a="http://schemas.openxmlformats.org/drawingml/2006/main" noGrp="1"/>
          </p:cNvSpPr>
          <p:nvPr/>
        </p:nvSpPr>
        <p:spPr>
          <a:xfrm xmlns:a="http://schemas.openxmlformats.org/drawingml/2006/main">
            <a:off x="13811250" y="409575"/>
            <a:ext cx="76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96000"/>
              </a:lnSpc>
              <a:buNone/>
              <a:defRPr sz="1500" b="0">
                <a:solidFill>
                  <a:srgbClr val="EFEEE9"/>
                </a:solidFill>
                <a:latin typeface="Nimbus Mono PS"/>
                <a:ea typeface="Nimbus Mono PS"/>
                <a:cs typeface="Nimbus Mono PS"/>
              </a:defRPr>
            </a:pPr>
            <a:r>
              <a:rPr sz="1500" b="0">
                <a:solidFill>
                  <a:srgbClr val="EFEEE9"/>
                </a:solidFill>
                <a:latin typeface="Nimbus Mono PS"/>
                <a:ea typeface="Nimbus Mono PS"/>
                <a:cs typeface="Nimbus Mono PS"/>
              </a:rPr>
              <a:t>12</a:t>
            </a:r>
          </a:p>
        </p:txBody>
      </p:sp>
      <p:sp>
        <p:nvSpPr>
          <p:cNvPr id="7" name="">
            <a:extLst xmlns:a="http://schemas.openxmlformats.org/drawingml/2006/main">
              <a:ext uri="{FF2B5EF4-FFF2-40B4-BE49-F238E27FC236}">
                <a16:creationId xmlns:a16="http://schemas.microsoft.com/office/drawing/2014/main" id="{41C95826-D5F1-4F5C-ABE4-A160BB561A88}"/>
              </a:ext>
            </a:extLst>
          </p:cNvPr>
          <p:cNvSpPr>
            <a:spLocks xmlns:a="http://schemas.openxmlformats.org/drawingml/2006/main" noGrp="1"/>
          </p:cNvSpPr>
          <p:nvPr/>
        </p:nvSpPr>
        <p:spPr>
          <a:xfrm xmlns:a="http://schemas.openxmlformats.org/drawingml/2006/main">
            <a:off x="685800" y="1638300"/>
            <a:ext cx="10572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7875" b="1">
                <a:solidFill>
                  <a:srgbClr val="EFEEE9"/>
                </a:solidFill>
                <a:latin typeface="Nimbus Sans"/>
                <a:ea typeface="Nimbus Sans"/>
                <a:cs typeface="Nimbus Sans"/>
              </a:defRPr>
            </a:pPr>
            <a:r>
              <a:rPr sz="7875" b="1">
                <a:solidFill>
                  <a:srgbClr val="EFEEE9"/>
                </a:solidFill>
                <a:latin typeface="Nimbus Sans"/>
                <a:ea typeface="Nimbus Sans"/>
                <a:cs typeface="Nimbus Sans"/>
              </a:rPr>
              <a:t>We can build</a:t>
            </a:r>
          </a:p>
        </p:txBody>
      </p:sp>
      <p:sp>
        <p:nvSpPr>
          <p:cNvPr id="8" name="">
            <a:extLst xmlns:a="http://schemas.openxmlformats.org/drawingml/2006/main">
              <a:ext uri="{FF2B5EF4-FFF2-40B4-BE49-F238E27FC236}">
                <a16:creationId xmlns:a16="http://schemas.microsoft.com/office/drawing/2014/main" id="{3CD2E32E-6A48-4BFC-A2BE-FAC7338C1E20}"/>
              </a:ext>
            </a:extLst>
          </p:cNvPr>
          <p:cNvSpPr>
            <a:spLocks xmlns:a="http://schemas.openxmlformats.org/drawingml/2006/main" noGrp="1"/>
          </p:cNvSpPr>
          <p:nvPr/>
        </p:nvSpPr>
        <p:spPr>
          <a:xfrm xmlns:a="http://schemas.openxmlformats.org/drawingml/2006/main">
            <a:off x="685800" y="2695575"/>
            <a:ext cx="11525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7875" b="1">
                <a:solidFill>
                  <a:srgbClr val="E1A34E"/>
                </a:solidFill>
                <a:latin typeface="Nimbus Sans"/>
                <a:ea typeface="Nimbus Sans"/>
                <a:cs typeface="Nimbus Sans"/>
              </a:defRPr>
            </a:pPr>
            <a:r>
              <a:rPr sz="7875" b="1">
                <a:solidFill>
                  <a:srgbClr val="E1A34E"/>
                </a:solidFill>
                <a:latin typeface="Nimbus Sans"/>
                <a:ea typeface="Nimbus Sans"/>
                <a:cs typeface="Nimbus Sans"/>
              </a:rPr>
              <a:t>this future here</a:t>
            </a:r>
          </a:p>
        </p:txBody>
      </p:sp>
      <p:sp>
        <p:nvSpPr>
          <p:cNvPr id="9" name="">
            <a:extLst xmlns:a="http://schemas.openxmlformats.org/drawingml/2006/main">
              <a:ext uri="{FF2B5EF4-FFF2-40B4-BE49-F238E27FC236}">
                <a16:creationId xmlns:a16="http://schemas.microsoft.com/office/drawing/2014/main" id="{C9A69EC6-DEE4-45E8-B380-2D7AA541ECE1}"/>
              </a:ext>
            </a:extLst>
          </p:cNvPr>
          <p:cNvSpPr>
            <a:spLocks xmlns:a="http://schemas.openxmlformats.org/drawingml/2006/main" noGrp="1"/>
          </p:cNvSpPr>
          <p:nvPr/>
        </p:nvSpPr>
        <p:spPr>
          <a:xfrm xmlns:a="http://schemas.openxmlformats.org/drawingml/2006/main">
            <a:off x="742950" y="4076700"/>
            <a:ext cx="12573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775" b="0">
                <a:solidFill>
                  <a:srgbClr val="EFEEE9"/>
                </a:solidFill>
                <a:latin typeface="Nimbus Sans"/>
                <a:ea typeface="Nimbus Sans"/>
                <a:cs typeface="Nimbus Sans"/>
              </a:defRPr>
            </a:pPr>
            <a:r>
              <a:rPr sz="2775" b="0">
                <a:solidFill>
                  <a:srgbClr val="EFEEE9"/>
                </a:solidFill>
                <a:latin typeface="Nimbus Sans"/>
                <a:ea typeface="Nimbus Sans"/>
                <a:cs typeface="Nimbus Sans"/>
              </a:rPr>
              <a:t>The next generation is already getting to work.</a:t>
            </a:r>
          </a:p>
          <a:p xmlns:a="http://schemas.openxmlformats.org/drawingml/2006/main">
            <a:pPr>
              <a:lnSpc>
                <a:spcPct val="96000"/>
              </a:lnSpc>
              <a:buNone/>
              <a:defRPr sz="2775" b="0">
                <a:solidFill>
                  <a:srgbClr val="EFEEE9"/>
                </a:solidFill>
                <a:latin typeface="Nimbus Sans"/>
                <a:ea typeface="Nimbus Sans"/>
                <a:cs typeface="Nimbus Sans"/>
              </a:defRPr>
            </a:pPr>
            <a:r>
              <a:rPr sz="2775" b="0">
                <a:solidFill>
                  <a:srgbClr val="EFEEE9"/>
                </a:solidFill>
                <a:latin typeface="Nimbus Sans"/>
                <a:ea typeface="Nimbus Sans"/>
                <a:cs typeface="Nimbus Sans"/>
              </a:rPr>
              <a:t>We invite you to help write its first cheque.</a:t>
            </a:r>
          </a:p>
        </p:txBody>
      </p:sp>
      <p:graphicFrame>
        <p:nvGraphicFramePr>
          <p:cNvPr id="23" name="">
            <a:extLst xmlns:a="http://schemas.openxmlformats.org/drawingml/2006/main">
              <a:ext uri="{FF2B5EF4-FFF2-40B4-BE49-F238E27FC236}">
                <a16:creationId xmlns:a16="http://schemas.microsoft.com/office/drawing/2014/main" id="{EA491BE5-467A-4E41-A428-2A3FC0EE2348}"/>
              </a:ext>
            </a:extLst>
          </p:cNvPr>
          <p:cNvGraphicFramePr/>
          <p:nvPr/>
        </p:nvGraphicFramePr>
        <p:xfrm>
          <a:off xmlns:a="http://schemas.openxmlformats.org/drawingml/2006/main" x="733425" y="5610225"/>
          <a:ext xmlns:a="http://schemas.openxmlformats.org/drawingml/2006/main" cx="8382000" cy="2171700"/>
        </p:xfrm>
        <a:graphic xmlns:a="http://schemas.openxmlformats.org/drawingml/2006/main">
          <a:graphicData uri="http://schemas.openxmlformats.org/drawingml/2006/table">
            <a:tbl>
              <a:tblPr firstRow="0" bandRow="0"/>
              <a:tblGrid>
                <a:gridCol w="4752975"/>
                <a:gridCol w="3629025"/>
              </a:tblGrid>
              <a:tr h="434340">
                <a:tc>
                  <a:txBody>
                    <a:bodyPr/>
                    <a:lstStyle/>
                    <a:p>
                      <a:r>
                        <a:rPr sz="1725" b="0">
                          <a:solidFill>
                            <a:srgbClr val="EFEEE9"/>
                          </a:solidFill>
                          <a:latin typeface="Nimbus Sans"/>
                          <a:ea typeface="Nimbus Sans"/>
                          <a:cs typeface="Nimbus Sans"/>
                        </a:rPr>
                        <a:t>Target fund</a:t>
                      </a:r>
                    </a:p>
                  </a:txBody>
                  <a:tcPr marL="133350" marR="114300" marT="57150" marB="57150" anchor="ctr">
                    <a:solidFill>
                      <a:srgbClr val="0B0C0B"/>
                    </a:solidFill>
                  </a:tcPr>
                </a:tc>
                <a:tc>
                  <a:txBody>
                    <a:bodyPr/>
                    <a:lstStyle/>
                    <a:p>
                      <a:r>
                        <a:rPr sz="1725" b="1">
                          <a:solidFill>
                            <a:srgbClr val="EFEEE9"/>
                          </a:solidFill>
                          <a:latin typeface="Nimbus Sans"/>
                          <a:ea typeface="Nimbus Sans"/>
                          <a:cs typeface="Nimbus Sans"/>
                        </a:rPr>
                        <a:t>CHF 10M</a:t>
                      </a:r>
                    </a:p>
                  </a:txBody>
                  <a:tcPr marL="133350" marR="114300" marT="57150" marB="57150" anchor="ctr">
                    <a:solidFill>
                      <a:srgbClr val="0B0C0B"/>
                    </a:solidFill>
                  </a:tcPr>
                </a:tc>
              </a:tr>
              <a:tr h="434340">
                <a:tc>
                  <a:txBody>
                    <a:bodyPr/>
                    <a:lstStyle/>
                    <a:p>
                      <a:r>
                        <a:rPr sz="1725" b="0">
                          <a:solidFill>
                            <a:srgbClr val="EFEEE9"/>
                          </a:solidFill>
                          <a:latin typeface="Nimbus Sans"/>
                          <a:ea typeface="Nimbus Sans"/>
                          <a:cs typeface="Nimbus Sans"/>
                        </a:rPr>
                        <a:t>Minimum direct LP</a:t>
                      </a:r>
                    </a:p>
                  </a:txBody>
                  <a:tcPr marL="133350" marR="114300" marT="57150" marB="57150" anchor="ctr">
                    <a:solidFill>
                      <a:srgbClr val="0B0C0B"/>
                    </a:solidFill>
                  </a:tcPr>
                </a:tc>
                <a:tc>
                  <a:txBody>
                    <a:bodyPr/>
                    <a:lstStyle/>
                    <a:p>
                      <a:r>
                        <a:rPr sz="1725" b="1">
                          <a:solidFill>
                            <a:srgbClr val="EFEEE9"/>
                          </a:solidFill>
                          <a:latin typeface="Nimbus Sans"/>
                          <a:ea typeface="Nimbus Sans"/>
                          <a:cs typeface="Nimbus Sans"/>
                        </a:rPr>
                        <a:t>CHF 250K</a:t>
                      </a:r>
                    </a:p>
                  </a:txBody>
                  <a:tcPr marL="133350" marR="114300" marT="57150" marB="57150" anchor="ctr">
                    <a:solidFill>
                      <a:srgbClr val="0B0C0B"/>
                    </a:solidFill>
                  </a:tcPr>
                </a:tc>
              </a:tr>
              <a:tr h="434340">
                <a:tc>
                  <a:txBody>
                    <a:bodyPr/>
                    <a:lstStyle/>
                    <a:p>
                      <a:r>
                        <a:rPr sz="1725" b="0">
                          <a:solidFill>
                            <a:srgbClr val="EFEEE9"/>
                          </a:solidFill>
                          <a:latin typeface="Nimbus Sans"/>
                          <a:ea typeface="Nimbus Sans"/>
                          <a:cs typeface="Nimbus Sans"/>
                        </a:rPr>
                        <a:t>Fund / investment period</a:t>
                      </a:r>
                    </a:p>
                  </a:txBody>
                  <a:tcPr marL="133350" marR="114300" marT="57150" marB="57150" anchor="ctr">
                    <a:solidFill>
                      <a:srgbClr val="0B0C0B"/>
                    </a:solidFill>
                  </a:tcPr>
                </a:tc>
                <a:tc>
                  <a:txBody>
                    <a:bodyPr/>
                    <a:lstStyle/>
                    <a:p>
                      <a:r>
                        <a:rPr sz="1725" b="1">
                          <a:solidFill>
                            <a:srgbClr val="EFEEE9"/>
                          </a:solidFill>
                          <a:latin typeface="Nimbus Sans"/>
                          <a:ea typeface="Nimbus Sans"/>
                          <a:cs typeface="Nimbus Sans"/>
                        </a:rPr>
                        <a:t>10 years / ~4 years</a:t>
                      </a:r>
                    </a:p>
                  </a:txBody>
                  <a:tcPr marL="133350" marR="114300" marT="57150" marB="57150" anchor="ctr">
                    <a:solidFill>
                      <a:srgbClr val="0B0C0B"/>
                    </a:solidFill>
                  </a:tcPr>
                </a:tc>
              </a:tr>
              <a:tr h="434340">
                <a:tc>
                  <a:txBody>
                    <a:bodyPr/>
                    <a:lstStyle/>
                    <a:p>
                      <a:r>
                        <a:rPr sz="1725" b="0">
                          <a:solidFill>
                            <a:srgbClr val="EFEEE9"/>
                          </a:solidFill>
                          <a:latin typeface="Nimbus Sans"/>
                          <a:ea typeface="Nimbus Sans"/>
                          <a:cs typeface="Nimbus Sans"/>
                        </a:rPr>
                        <a:t>Management fee / carry</a:t>
                      </a:r>
                    </a:p>
                  </a:txBody>
                  <a:tcPr marL="133350" marR="114300" marT="57150" marB="57150" anchor="ctr">
                    <a:solidFill>
                      <a:srgbClr val="0B0C0B"/>
                    </a:solidFill>
                  </a:tcPr>
                </a:tc>
                <a:tc>
                  <a:txBody>
                    <a:bodyPr/>
                    <a:lstStyle/>
                    <a:p>
                      <a:r>
                        <a:rPr sz="1725" b="1">
                          <a:solidFill>
                            <a:srgbClr val="EFEEE9"/>
                          </a:solidFill>
                          <a:latin typeface="Nimbus Sans"/>
                          <a:ea typeface="Nimbus Sans"/>
                          <a:cs typeface="Nimbus Sans"/>
                        </a:rPr>
                        <a:t>2% / 20%</a:t>
                      </a:r>
                    </a:p>
                  </a:txBody>
                  <a:tcPr marL="133350" marR="114300" marT="57150" marB="57150" anchor="ctr">
                    <a:solidFill>
                      <a:srgbClr val="0B0C0B"/>
                    </a:solidFill>
                  </a:tcPr>
                </a:tc>
              </a:tr>
              <a:tr h="434340">
                <a:tc>
                  <a:txBody>
                    <a:bodyPr/>
                    <a:lstStyle/>
                    <a:p>
                      <a:r>
                        <a:rPr sz="1725" b="0">
                          <a:solidFill>
                            <a:srgbClr val="EFEEE9"/>
                          </a:solidFill>
                          <a:latin typeface="Nimbus Sans"/>
                          <a:ea typeface="Nimbus Sans"/>
                          <a:cs typeface="Nimbus Sans"/>
                        </a:rPr>
                        <a:t>GP commitment / pref.</a:t>
                      </a:r>
                    </a:p>
                  </a:txBody>
                  <a:tcPr marL="133350" marR="114300" marT="57150" marB="57150" anchor="ctr">
                    <a:solidFill>
                      <a:srgbClr val="0B0C0B"/>
                    </a:solidFill>
                  </a:tcPr>
                </a:tc>
                <a:tc>
                  <a:txBody>
                    <a:bodyPr/>
                    <a:lstStyle/>
                    <a:p>
                      <a:r>
                        <a:rPr sz="1725" b="1">
                          <a:solidFill>
                            <a:srgbClr val="EFEEE9"/>
                          </a:solidFill>
                          <a:latin typeface="Nimbus Sans"/>
                          <a:ea typeface="Nimbus Sans"/>
                          <a:cs typeface="Nimbus Sans"/>
                        </a:rPr>
                        <a:t>CHF 100K / 8% if final LPA</a:t>
                      </a:r>
                    </a:p>
                  </a:txBody>
                  <a:tcPr marL="133350" marR="114300" marT="57150" marB="57150" anchor="ctr">
                    <a:solidFill>
                      <a:srgbClr val="0B0C0B"/>
                    </a:solidFill>
                  </a:tcPr>
                </a:tc>
              </a:tr>
            </a:tbl>
          </a:graphicData>
        </a:graphic>
      </p:graphicFrame>
      <p:sp>
        <p:nvSpPr>
          <p:cNvPr id="11" name="">
            <a:extLst xmlns:a="http://schemas.openxmlformats.org/drawingml/2006/main">
              <a:ext uri="{FF2B5EF4-FFF2-40B4-BE49-F238E27FC236}">
                <a16:creationId xmlns:a16="http://schemas.microsoft.com/office/drawing/2014/main" id="{09B6120C-C21C-4D8D-933E-BA88160392C5}"/>
              </a:ext>
            </a:extLst>
          </p:cNvPr>
          <p:cNvSpPr>
            <a:spLocks xmlns:a="http://schemas.openxmlformats.org/drawingml/2006/main" noGrp="1"/>
          </p:cNvSpPr>
          <p:nvPr/>
        </p:nvSpPr>
        <p:spPr>
          <a:xfrm xmlns:a="http://schemas.openxmlformats.org/drawingml/2006/main">
            <a:off x="10096500" y="5781675"/>
            <a:ext cx="447675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550" b="1">
                <a:solidFill>
                  <a:srgbClr val="EFEEE9"/>
                </a:solidFill>
                <a:latin typeface="Nimbus Sans"/>
                <a:ea typeface="Nimbus Sans"/>
                <a:cs typeface="Nimbus Sans"/>
              </a:defRPr>
            </a:pPr>
            <a:r>
              <a:rPr sz="2550" b="1">
                <a:solidFill>
                  <a:srgbClr val="EFEEE9"/>
                </a:solidFill>
                <a:latin typeface="Nimbus Sans"/>
                <a:ea typeface="Nimbus Sans"/>
                <a:cs typeface="Nimbus Sans"/>
              </a:rPr>
              <a:t>Meet the founders.</a:t>
            </a:r>
          </a:p>
          <a:p xmlns:a="http://schemas.openxmlformats.org/drawingml/2006/main">
            <a:pPr>
              <a:lnSpc>
                <a:spcPct val="96000"/>
              </a:lnSpc>
              <a:buNone/>
              <a:defRPr sz="2550" b="1">
                <a:solidFill>
                  <a:srgbClr val="EFEEE9"/>
                </a:solidFill>
                <a:latin typeface="Nimbus Sans"/>
                <a:ea typeface="Nimbus Sans"/>
                <a:cs typeface="Nimbus Sans"/>
              </a:defRPr>
            </a:pPr>
            <a:r>
              <a:rPr sz="2550" b="1">
                <a:solidFill>
                  <a:srgbClr val="EFEEE9"/>
                </a:solidFill>
                <a:latin typeface="Nimbus Sans"/>
                <a:ea typeface="Nimbus Sans"/>
                <a:cs typeface="Nimbus Sans"/>
              </a:rPr>
              <a:t>Review the fund.</a:t>
            </a:r>
          </a:p>
          <a:p xmlns:a="http://schemas.openxmlformats.org/drawingml/2006/main">
            <a:pPr>
              <a:lnSpc>
                <a:spcPct val="96000"/>
              </a:lnSpc>
              <a:buNone/>
              <a:defRPr sz="2550" b="1">
                <a:solidFill>
                  <a:srgbClr val="EFEEE9"/>
                </a:solidFill>
                <a:latin typeface="Nimbus Sans"/>
                <a:ea typeface="Nimbus Sans"/>
                <a:cs typeface="Nimbus Sans"/>
              </a:defRPr>
            </a:pPr>
            <a:r>
              <a:rPr sz="2550" b="1">
                <a:solidFill>
                  <a:srgbClr val="EFEEE9"/>
                </a:solidFill>
                <a:latin typeface="Nimbus Sans"/>
                <a:ea typeface="Nimbus Sans"/>
                <a:cs typeface="Nimbus Sans"/>
              </a:rPr>
              <a:t>Join the first close.</a:t>
            </a:r>
          </a:p>
        </p:txBody>
      </p:sp>
      <p:sp>
        <p:nvSpPr>
          <p:cNvPr id="12" name="">
            <a:extLst xmlns:a="http://schemas.openxmlformats.org/drawingml/2006/main">
              <a:ext uri="{FF2B5EF4-FFF2-40B4-BE49-F238E27FC236}">
                <a16:creationId xmlns:a16="http://schemas.microsoft.com/office/drawing/2014/main" id="{86222F8E-81EC-4879-8F9D-EA2BD3D2DC84}"/>
              </a:ext>
            </a:extLst>
          </p:cNvPr>
          <p:cNvSpPr>
            <a:spLocks xmlns:a="http://schemas.openxmlformats.org/drawingml/2006/main" noGrp="1"/>
          </p:cNvSpPr>
          <p:nvPr/>
        </p:nvSpPr>
        <p:spPr>
          <a:xfrm xmlns:a="http://schemas.openxmlformats.org/drawingml/2006/main">
            <a:off x="10096500" y="7343775"/>
            <a:ext cx="4476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2325" b="0">
                <a:solidFill>
                  <a:srgbClr val="E1A34E"/>
                </a:solidFill>
                <a:latin typeface="Nimbus Sans"/>
                <a:ea typeface="Nimbus Sans"/>
                <a:cs typeface="Nimbus Sans"/>
              </a:defRPr>
            </a:pPr>
            <a:r>
              <a:rPr sz="2325" b="0">
                <a:solidFill>
                  <a:srgbClr val="E1A34E"/>
                </a:solidFill>
                <a:latin typeface="Nimbus Sans"/>
                <a:ea typeface="Nimbus Sans"/>
                <a:cs typeface="Nimbus Sans"/>
              </a:rPr>
              <a:t>roboticscapital.ch</a:t>
            </a:r>
          </a:p>
        </p:txBody>
      </p:sp>
      <p:sp>
        <p:nvSpPr>
          <p:cNvPr id="13" name="">
            <a:extLst xmlns:a="http://schemas.openxmlformats.org/drawingml/2006/main">
              <a:ext uri="{FF2B5EF4-FFF2-40B4-BE49-F238E27FC236}">
                <a16:creationId xmlns:a16="http://schemas.microsoft.com/office/drawing/2014/main" id="{707C20EE-BDE8-4689-AF80-C4DF267D0753}"/>
              </a:ext>
            </a:extLst>
          </p:cNvPr>
          <p:cNvSpPr>
            <a:spLocks xmlns:a="http://schemas.openxmlformats.org/drawingml/2006/main" noGrp="1"/>
          </p:cNvSpPr>
          <p:nvPr/>
        </p:nvSpPr>
        <p:spPr>
          <a:xfrm xmlns:a="http://schemas.openxmlformats.org/drawingml/2006/main">
            <a:off x="685800" y="8058150"/>
            <a:ext cx="13811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96000"/>
              </a:lnSpc>
              <a:buNone/>
              <a:defRPr sz="1050" b="0">
                <a:solidFill>
                  <a:srgbClr val="A4A59C"/>
                </a:solidFill>
                <a:latin typeface="Nimbus Sans"/>
                <a:ea typeface="Nimbus Sans"/>
                <a:cs typeface="Nimbus Sans"/>
              </a:defRPr>
            </a:pPr>
            <a:r>
              <a:rPr sz="1050" b="0">
                <a:solidFill>
                  <a:srgbClr val="A4A59C"/>
                </a:solidFill>
                <a:latin typeface="Nimbus Sans"/>
                <a:ea typeface="Nimbus Sans"/>
                <a:cs typeface="Nimbus Sans"/>
              </a:rPr>
              <a:t>Indicative; final terms subject to counsel, LPA, tax and regulatory review. Fee base and optional preferred return subject to final terms.</a:t>
            </a:r>
          </a:p>
        </p:txBody>
      </p:sp>
    </p:spTree>
    <p:extLst>
      <p:ext uri="{BB962C8B-B14F-4D97-AF65-F5344CB8AC3E}">
        <p14:creationId xmlns:p14="http://schemas.microsoft.com/office/powerpoint/2010/main" val="9093111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12</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2026-10-27T10:03:12.3560000Z</dcterms:created>
  <dcterms:modified xsi:type="dcterms:W3CDTF">2026-10-27T10:03:12.3560000Z</dcterms:modified>
</coreProperties>
</file>